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764" r:id="rId2"/>
  </p:sldMasterIdLst>
  <p:notesMasterIdLst>
    <p:notesMasterId r:id="rId80"/>
  </p:notesMasterIdLst>
  <p:handoutMasterIdLst>
    <p:handoutMasterId r:id="rId81"/>
  </p:handoutMasterIdLst>
  <p:sldIdLst>
    <p:sldId id="256" r:id="rId3"/>
    <p:sldId id="257" r:id="rId4"/>
    <p:sldId id="271" r:id="rId5"/>
    <p:sldId id="272" r:id="rId6"/>
    <p:sldId id="310" r:id="rId7"/>
    <p:sldId id="417" r:id="rId8"/>
    <p:sldId id="419" r:id="rId9"/>
    <p:sldId id="420" r:id="rId10"/>
    <p:sldId id="422" r:id="rId11"/>
    <p:sldId id="312" r:id="rId12"/>
    <p:sldId id="313" r:id="rId13"/>
    <p:sldId id="316" r:id="rId14"/>
    <p:sldId id="366" r:id="rId15"/>
    <p:sldId id="367" r:id="rId16"/>
    <p:sldId id="373" r:id="rId17"/>
    <p:sldId id="369" r:id="rId18"/>
    <p:sldId id="370" r:id="rId19"/>
    <p:sldId id="404" r:id="rId20"/>
    <p:sldId id="371" r:id="rId21"/>
    <p:sldId id="405" r:id="rId22"/>
    <p:sldId id="378" r:id="rId23"/>
    <p:sldId id="375" r:id="rId24"/>
    <p:sldId id="406" r:id="rId25"/>
    <p:sldId id="380" r:id="rId26"/>
    <p:sldId id="350" r:id="rId27"/>
    <p:sldId id="351" r:id="rId28"/>
    <p:sldId id="444" r:id="rId29"/>
    <p:sldId id="443" r:id="rId30"/>
    <p:sldId id="354" r:id="rId31"/>
    <p:sldId id="359" r:id="rId32"/>
    <p:sldId id="448" r:id="rId33"/>
    <p:sldId id="365" r:id="rId34"/>
    <p:sldId id="315" r:id="rId35"/>
    <p:sldId id="382" r:id="rId36"/>
    <p:sldId id="377" r:id="rId37"/>
    <p:sldId id="379" r:id="rId38"/>
    <p:sldId id="381" r:id="rId39"/>
    <p:sldId id="385" r:id="rId40"/>
    <p:sldId id="384" r:id="rId41"/>
    <p:sldId id="383" r:id="rId42"/>
    <p:sldId id="386" r:id="rId43"/>
    <p:sldId id="387" r:id="rId44"/>
    <p:sldId id="388" r:id="rId45"/>
    <p:sldId id="389" r:id="rId46"/>
    <p:sldId id="390" r:id="rId47"/>
    <p:sldId id="391" r:id="rId48"/>
    <p:sldId id="392" r:id="rId49"/>
    <p:sldId id="403" r:id="rId50"/>
    <p:sldId id="393" r:id="rId51"/>
    <p:sldId id="394" r:id="rId52"/>
    <p:sldId id="395" r:id="rId53"/>
    <p:sldId id="396" r:id="rId54"/>
    <p:sldId id="397" r:id="rId55"/>
    <p:sldId id="398" r:id="rId56"/>
    <p:sldId id="399" r:id="rId57"/>
    <p:sldId id="425" r:id="rId58"/>
    <p:sldId id="426" r:id="rId59"/>
    <p:sldId id="427" r:id="rId60"/>
    <p:sldId id="428" r:id="rId61"/>
    <p:sldId id="429" r:id="rId62"/>
    <p:sldId id="430" r:id="rId63"/>
    <p:sldId id="400" r:id="rId64"/>
    <p:sldId id="437" r:id="rId65"/>
    <p:sldId id="431" r:id="rId66"/>
    <p:sldId id="432" r:id="rId67"/>
    <p:sldId id="433" r:id="rId68"/>
    <p:sldId id="434" r:id="rId69"/>
    <p:sldId id="435" r:id="rId70"/>
    <p:sldId id="438" r:id="rId71"/>
    <p:sldId id="439" r:id="rId72"/>
    <p:sldId id="440" r:id="rId73"/>
    <p:sldId id="441" r:id="rId74"/>
    <p:sldId id="442" r:id="rId75"/>
    <p:sldId id="445" r:id="rId76"/>
    <p:sldId id="446" r:id="rId77"/>
    <p:sldId id="447" r:id="rId78"/>
    <p:sldId id="308" r:id="rId7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showAnimation="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472C4"/>
    <a:srgbClr val="2F5597"/>
    <a:srgbClr val="E0E0E0"/>
    <a:srgbClr val="44546A"/>
    <a:srgbClr val="EBEBEB"/>
    <a:srgbClr val="DEDFE1"/>
    <a:srgbClr val="07BFBB"/>
    <a:srgbClr val="53B9F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58" autoAdjust="0"/>
    <p:restoredTop sz="90695" autoAdjust="0"/>
  </p:normalViewPr>
  <p:slideViewPr>
    <p:cSldViewPr snapToGrid="0">
      <p:cViewPr>
        <p:scale>
          <a:sx n="100" d="100"/>
          <a:sy n="100" d="100"/>
        </p:scale>
        <p:origin x="16" y="-528"/>
      </p:cViewPr>
      <p:guideLst>
        <p:guide orient="horz" pos="2160"/>
        <p:guide pos="3840"/>
      </p:guideLst>
    </p:cSldViewPr>
  </p:slideViewPr>
  <p:notesTextViewPr>
    <p:cViewPr>
      <p:scale>
        <a:sx n="1" d="1"/>
        <a:sy n="1" d="1"/>
      </p:scale>
      <p:origin x="0" y="0"/>
    </p:cViewPr>
  </p:notesTextViewPr>
  <p:notesViewPr>
    <p:cSldViewPr snapToGrid="0">
      <p:cViewPr varScale="1">
        <p:scale>
          <a:sx n="87" d="100"/>
          <a:sy n="87" d="100"/>
        </p:scale>
        <p:origin x="2988" y="78"/>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theme" Target="theme/theme1.xml"/><Relationship Id="rId16" Type="http://schemas.openxmlformats.org/officeDocument/2006/relationships/slide" Target="slides/slide14.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5" Type="http://schemas.openxmlformats.org/officeDocument/2006/relationships/slide" Target="slides/slide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notesMaster" Target="notesMasters/notesMaster1.xml"/><Relationship Id="rId85"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61" Type="http://schemas.openxmlformats.org/officeDocument/2006/relationships/slide" Target="slides/slide59.xml"/><Relationship Id="rId8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0.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421758C-1FA7-4275-9831-FB9781CA6138}" type="datetimeFigureOut">
              <a:rPr lang="zh-CN" altLang="en-US" smtClean="0"/>
              <a:t>2024/3/22</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F5D52FF-F0DA-472B-8624-895D52E8687C}" type="slidenum">
              <a:rPr lang="zh-CN" altLang="en-US" smtClean="0"/>
              <a:t>‹#›</a:t>
            </a:fld>
            <a:endParaRPr lang="zh-CN" altLang="en-US"/>
          </a:p>
        </p:txBody>
      </p:sp>
    </p:spTree>
    <p:extLst>
      <p:ext uri="{BB962C8B-B14F-4D97-AF65-F5344CB8AC3E}">
        <p14:creationId xmlns:p14="http://schemas.microsoft.com/office/powerpoint/2010/main" val="160660612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9FF70C8-56EF-4A4C-BAC8-52ADFCB75EB9}" type="datetimeFigureOut">
              <a:rPr lang="zh-CN" altLang="en-US" smtClean="0"/>
              <a:t>2024/3/22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727D44-26A1-4145-8E2E-21F0DB7CAA68}" type="slidenum">
              <a:rPr lang="zh-CN" altLang="en-US" smtClean="0"/>
              <a:t>‹#›</a:t>
            </a:fld>
            <a:endParaRPr lang="zh-CN" altLang="en-US"/>
          </a:p>
        </p:txBody>
      </p:sp>
    </p:spTree>
    <p:extLst>
      <p:ext uri="{BB962C8B-B14F-4D97-AF65-F5344CB8AC3E}">
        <p14:creationId xmlns:p14="http://schemas.microsoft.com/office/powerpoint/2010/main" val="239049143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74133406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4667626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52969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28241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264541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8771692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4472012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24630799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909559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528272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0407033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0861529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7038765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6145711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2584910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4252876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224788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19977606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4728573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7987271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38954790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D52995-87CD-40E7-AA5A-B05D5C19CA43}" type="slidenum">
              <a:rPr lang="zh-CN" altLang="en-US" smtClean="0"/>
              <a:t>‹#›</a:t>
            </a:fld>
            <a:endParaRPr lang="zh-CN" altLang="en-US"/>
          </a:p>
        </p:txBody>
      </p:sp>
      <p:pic>
        <p:nvPicPr>
          <p:cNvPr id="7" name="图片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Tree>
  </p:cSld>
  <p:clrMapOvr>
    <a:masterClrMapping/>
  </p:clrMapOvr>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2024/3/22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0308568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2024/3/22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1621581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44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4" name="日期占位符 3"/>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D52995-87CD-40E7-AA5A-B05D5C19CA43}" type="slidenum">
              <a:rPr lang="zh-CN" altLang="en-US" smtClean="0"/>
              <a:t>‹#›</a:t>
            </a:fld>
            <a:endParaRPr lang="zh-CN" altLang="en-US"/>
          </a:p>
        </p:txBody>
      </p:sp>
      <p:pic>
        <p:nvPicPr>
          <p:cNvPr id="9" name="图片 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pic>
        <p:nvPicPr>
          <p:cNvPr id="11" name="图片 10"/>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Sld>
  <p:clrMapOvr>
    <a:masterClrMapping/>
  </p:clrMapOvr>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04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18D52995-87CD-40E7-AA5A-B05D5C19CA43}" type="slidenum">
              <a:rPr lang="zh-CN" altLang="en-US" smtClean="0"/>
              <a:t>‹#›</a:t>
            </a:fld>
            <a:endParaRPr lang="zh-CN" altLang="en-US"/>
          </a:p>
        </p:txBody>
      </p:sp>
      <p:sp>
        <p:nvSpPr>
          <p:cNvPr id="10" name="TextBox 9"/>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dirty="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dirty="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dirty="0">
                <a:solidFill>
                  <a:schemeClr val="tx1">
                    <a:alpha val="0"/>
                  </a:schemeClr>
                </a:solidFill>
                <a:latin typeface="微软雅黑" panose="020B0503020204020204" pitchFamily="34" charset="-122"/>
                <a:ea typeface="微软雅黑" panose="020B0503020204020204" pitchFamily="34" charset="-122"/>
              </a:rPr>
              <a:t>http://www.1ppt.com/hangye/</a:t>
            </a:r>
          </a:p>
        </p:txBody>
      </p:sp>
    </p:spTree>
    <p:extLst>
      <p:ext uri="{BB962C8B-B14F-4D97-AF65-F5344CB8AC3E}">
        <p14:creationId xmlns:p14="http://schemas.microsoft.com/office/powerpoint/2010/main" val="2759547384"/>
      </p:ext>
    </p:extLst>
  </p:cSld>
  <p:clrMapOvr>
    <a:masterClrMapping/>
  </p:clrMapOvr>
  <p:hf sldNum="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8690E48-4D61-4F00-BECC-9F12D01E21FB}" type="datetimeFigureOut">
              <a:rPr lang="zh-CN" altLang="en-US" smtClean="0"/>
              <a:t>2024/3/22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18D52995-87CD-40E7-AA5A-B05D5C19CA43}" type="slidenum">
              <a:rPr lang="zh-CN" altLang="en-US" smtClean="0"/>
              <a:t>‹#›</a:t>
            </a:fld>
            <a:endParaRPr lang="zh-CN" altLang="en-US"/>
          </a:p>
        </p:txBody>
      </p:sp>
    </p:spTree>
  </p:cSld>
  <p:clrMapOvr>
    <a:masterClrMapping/>
  </p:clrMapOvr>
  <p:hf sldNum="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8690E48-4D61-4F00-BECC-9F12D01E21FB}" type="datetimeFigureOut">
              <a:rPr lang="zh-CN" altLang="en-US" smtClean="0"/>
              <a:t>2024/3/22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D52995-87CD-40E7-AA5A-B05D5C19CA43}"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763" r:id="rId6"/>
    <p:sldLayoutId id="2147483654" r:id="rId7"/>
    <p:sldLayoutId id="2147483655" r:id="rId8"/>
    <p:sldLayoutId id="2147483656" r:id="rId9"/>
    <p:sldLayoutId id="2147483657" r:id="rId10"/>
    <p:sldLayoutId id="2147483658" r:id="rId11"/>
    <p:sldLayoutId id="2147483659" r:id="rId12"/>
  </p:sldLayoutIdLst>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97352389"/>
      </p:ext>
    </p:extLst>
  </p:cSld>
  <p:clrMap bg1="lt1" tx1="dk1" bg2="lt2" tx2="dk2" accent1="accent1" accent2="accent2" accent3="accent3" accent4="accent4" accent5="accent5" accent6="accent6" hlink="hlink" folHlink="folHlink"/>
  <p:sldLayoutIdLst>
    <p:sldLayoutId id="2147483765" r:id="rId1"/>
    <p:sldLayoutId id="2147483766" r:id="rId2"/>
    <p:sldLayoutId id="2147483767"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6.pn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hcm-mail.hcmcloud.cn/" TargetMode="External"/><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hcm-mail.hcmcloud.cn/"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tags" Target="../tags/tag11.xml"/><Relationship Id="rId7" Type="http://schemas.openxmlformats.org/officeDocument/2006/relationships/image" Target="../media/image38.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0.wmf"/><Relationship Id="rId5" Type="http://schemas.openxmlformats.org/officeDocument/2006/relationships/oleObject" Target="../embeddings/oleObject1.bin"/><Relationship Id="rId4" Type="http://schemas.openxmlformats.org/officeDocument/2006/relationships/image" Target="../media/image7.jpeg"/></Relationships>
</file>

<file path=ppt/slides/_rels/slide5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1" name="直角三角形 20"/>
          <p:cNvSpPr/>
          <p:nvPr/>
        </p:nvSpPr>
        <p:spPr>
          <a:xfrm rot="16200000">
            <a:off x="8845574" y="3511574"/>
            <a:ext cx="3346426" cy="3346426"/>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平行四边形 11"/>
          <p:cNvSpPr/>
          <p:nvPr/>
        </p:nvSpPr>
        <p:spPr>
          <a:xfrm>
            <a:off x="2881080" y="-14868"/>
            <a:ext cx="2385917" cy="1959291"/>
          </a:xfrm>
          <a:prstGeom prst="parallelogram">
            <a:avLst>
              <a:gd name="adj" fmla="val 976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直角三角形 9"/>
          <p:cNvSpPr/>
          <p:nvPr/>
        </p:nvSpPr>
        <p:spPr>
          <a:xfrm rot="5400000">
            <a:off x="0" y="0"/>
            <a:ext cx="4686300" cy="46863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14045" y="448828"/>
            <a:ext cx="10763910" cy="5795196"/>
          </a:xfrm>
          <a:custGeom>
            <a:avLst/>
            <a:gdLst>
              <a:gd name="connsiteX0" fmla="*/ 0 w 11277599"/>
              <a:gd name="connsiteY0" fmla="*/ 0 h 6071762"/>
              <a:gd name="connsiteX1" fmla="*/ 11277599 w 11277599"/>
              <a:gd name="connsiteY1" fmla="*/ 0 h 6071762"/>
              <a:gd name="connsiteX2" fmla="*/ 11277599 w 11277599"/>
              <a:gd name="connsiteY2" fmla="*/ 6071762 h 6071762"/>
              <a:gd name="connsiteX3" fmla="*/ 0 w 11277599"/>
              <a:gd name="connsiteY3" fmla="*/ 6071762 h 6071762"/>
            </a:gdLst>
            <a:ahLst/>
            <a:cxnLst>
              <a:cxn ang="0">
                <a:pos x="connsiteX0" y="connsiteY0"/>
              </a:cxn>
              <a:cxn ang="0">
                <a:pos x="connsiteX1" y="connsiteY1"/>
              </a:cxn>
              <a:cxn ang="0">
                <a:pos x="connsiteX2" y="connsiteY2"/>
              </a:cxn>
              <a:cxn ang="0">
                <a:pos x="connsiteX3" y="connsiteY3"/>
              </a:cxn>
            </a:cxnLst>
            <a:rect l="l" t="t" r="r" b="b"/>
            <a:pathLst>
              <a:path w="11277599" h="6071762">
                <a:moveTo>
                  <a:pt x="0" y="0"/>
                </a:moveTo>
                <a:lnTo>
                  <a:pt x="11277599" y="0"/>
                </a:lnTo>
                <a:lnTo>
                  <a:pt x="11277599" y="6071762"/>
                </a:lnTo>
                <a:lnTo>
                  <a:pt x="0" y="6071762"/>
                </a:lnTo>
                <a:close/>
              </a:path>
            </a:pathLst>
          </a:custGeom>
          <a:effectLst>
            <a:outerShdw blurRad="76200" dist="38100" dir="2700000" sx="101000" sy="101000" algn="tl" rotWithShape="0">
              <a:prstClr val="black">
                <a:alpha val="40000"/>
              </a:prstClr>
            </a:outerShdw>
          </a:effectLst>
        </p:spPr>
      </p:pic>
      <p:sp>
        <p:nvSpPr>
          <p:cNvPr id="3" name="副标题 2"/>
          <p:cNvSpPr>
            <a:spLocks noGrp="1"/>
          </p:cNvSpPr>
          <p:nvPr>
            <p:ph type="body" idx="1"/>
          </p:nvPr>
        </p:nvSpPr>
        <p:spPr>
          <a:xfrm>
            <a:off x="3222625" y="2929220"/>
            <a:ext cx="5746750" cy="736364"/>
          </a:xfrm>
        </p:spPr>
        <p:txBody>
          <a:bodyPr>
            <a:noAutofit/>
          </a:bodyPr>
          <a:lstStyle/>
          <a:p>
            <a:pPr marL="0" indent="0" algn="ctr">
              <a:buNone/>
            </a:pPr>
            <a:r>
              <a:rPr lang="zh-CN" altLang="en-US" sz="5400" b="1" dirty="0">
                <a:solidFill>
                  <a:schemeClr val="accent1"/>
                </a:solidFill>
                <a:effectLst>
                  <a:reflection blurRad="6350" stA="24000" endPos="50000" dist="29997" dir="5400000" sy="-100000" algn="bl" rotWithShape="0"/>
                </a:effectLst>
                <a:cs typeface="+mn-ea"/>
                <a:sym typeface="+mn-lt"/>
              </a:rPr>
              <a:t>部署运维工作培训</a:t>
            </a:r>
          </a:p>
        </p:txBody>
      </p:sp>
      <p:sp>
        <p:nvSpPr>
          <p:cNvPr id="49" name="矩形 48"/>
          <p:cNvSpPr/>
          <p:nvPr/>
        </p:nvSpPr>
        <p:spPr>
          <a:xfrm>
            <a:off x="5105985" y="4567385"/>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2000" dirty="0">
                <a:solidFill>
                  <a:schemeClr val="accent1"/>
                </a:solidFill>
                <a:cs typeface="+mn-ea"/>
                <a:sym typeface="+mn-lt"/>
              </a:rPr>
              <a:t>汇报人</a:t>
            </a:r>
            <a:r>
              <a:rPr lang="zh-CN" altLang="en-US" sz="2000" dirty="0" smtClean="0">
                <a:solidFill>
                  <a:schemeClr val="accent1"/>
                </a:solidFill>
                <a:cs typeface="+mn-ea"/>
                <a:sym typeface="+mn-lt"/>
              </a:rPr>
              <a:t>：系统部署</a:t>
            </a:r>
            <a:endParaRPr lang="zh-CN" altLang="en-US" sz="2000" dirty="0">
              <a:solidFill>
                <a:schemeClr val="accent1"/>
              </a:solidFill>
              <a:cs typeface="+mn-ea"/>
              <a:sym typeface="+mn-lt"/>
            </a:endParaRPr>
          </a:p>
        </p:txBody>
      </p:sp>
      <p:sp>
        <p:nvSpPr>
          <p:cNvPr id="50" name="矩形 49"/>
          <p:cNvSpPr/>
          <p:nvPr/>
        </p:nvSpPr>
        <p:spPr>
          <a:xfrm>
            <a:off x="3057032" y="4085646"/>
            <a:ext cx="6217095" cy="307777"/>
          </a:xfrm>
          <a:prstGeom prst="rect">
            <a:avLst/>
          </a:prstGeom>
        </p:spPr>
        <p:txBody>
          <a:bodyPr wrap="square">
            <a:spAutoFit/>
          </a:bodyPr>
          <a:lstStyle/>
          <a:p>
            <a:pPr algn="ctr"/>
            <a:r>
              <a:rPr lang="en-US" altLang="zh-CN" sz="1400" dirty="0">
                <a:solidFill>
                  <a:schemeClr val="accent1"/>
                </a:solidFill>
                <a:cs typeface="+mn-ea"/>
                <a:sym typeface="+mn-lt"/>
              </a:rPr>
              <a:t>Deployment and maintenance training</a:t>
            </a:r>
            <a:endParaRPr lang="zh-CN" altLang="en-US" sz="1400" dirty="0">
              <a:solidFill>
                <a:schemeClr val="accent1"/>
              </a:solidFill>
              <a:cs typeface="+mn-ea"/>
              <a:sym typeface="+mn-lt"/>
            </a:endParaRPr>
          </a:p>
        </p:txBody>
      </p:sp>
      <p:sp>
        <p:nvSpPr>
          <p:cNvPr id="68" name="标题 1"/>
          <p:cNvSpPr txBox="1"/>
          <p:nvPr/>
        </p:nvSpPr>
        <p:spPr>
          <a:xfrm>
            <a:off x="5143501"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rPr>
              <a:t>0</a:t>
            </a:r>
            <a:endParaRPr lang="zh-CN" altLang="en-US"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endParaRPr>
          </a:p>
        </p:txBody>
      </p:sp>
      <p:sp>
        <p:nvSpPr>
          <p:cNvPr id="69" name="标题 1"/>
          <p:cNvSpPr txBox="1"/>
          <p:nvPr/>
        </p:nvSpPr>
        <p:spPr>
          <a:xfrm>
            <a:off x="5740765"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rPr>
              <a:t>2</a:t>
            </a:r>
            <a:endParaRPr lang="zh-CN" altLang="en-US"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endParaRPr>
          </a:p>
        </p:txBody>
      </p:sp>
      <p:sp>
        <p:nvSpPr>
          <p:cNvPr id="70" name="标题 1"/>
          <p:cNvSpPr txBox="1"/>
          <p:nvPr/>
        </p:nvSpPr>
        <p:spPr>
          <a:xfrm>
            <a:off x="6382464"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rPr>
              <a:t>4</a:t>
            </a:r>
            <a:endParaRPr lang="zh-CN" altLang="en-US"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endParaRPr>
          </a:p>
        </p:txBody>
      </p:sp>
      <p:sp>
        <p:nvSpPr>
          <p:cNvPr id="13" name="标题 1"/>
          <p:cNvSpPr txBox="1"/>
          <p:nvPr/>
        </p:nvSpPr>
        <p:spPr>
          <a:xfrm>
            <a:off x="4546236"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rPr>
              <a:t>2</a:t>
            </a:r>
            <a:endParaRPr lang="zh-CN" altLang="en-US" sz="8000" dirty="0">
              <a:solidFill>
                <a:schemeClr val="accent1"/>
              </a:solidFill>
              <a:effectLst>
                <a:glow rad="228600">
                  <a:schemeClr val="accent6">
                    <a:satMod val="175000"/>
                    <a:alpha val="0"/>
                  </a:schemeClr>
                </a:glow>
                <a:reflection blurRad="6350" stA="53000" endPos="45500" dir="5400000" sy="-100000" algn="bl" rotWithShape="0"/>
              </a:effectLst>
              <a:latin typeface="+mn-lt"/>
              <a:ea typeface="+mn-ea"/>
              <a:cs typeface="+mn-ea"/>
              <a:sym typeface="+mn-lt"/>
            </a:endParaRPr>
          </a:p>
        </p:txBody>
      </p:sp>
      <p:sp>
        <p:nvSpPr>
          <p:cNvPr id="4" name="矩形 3"/>
          <p:cNvSpPr/>
          <p:nvPr/>
        </p:nvSpPr>
        <p:spPr>
          <a:xfrm>
            <a:off x="3138868" y="3870562"/>
            <a:ext cx="597141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0" y="3037758"/>
            <a:ext cx="1360868" cy="762000"/>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L 形 27"/>
          <p:cNvSpPr/>
          <p:nvPr/>
        </p:nvSpPr>
        <p:spPr>
          <a:xfrm rot="10800000">
            <a:off x="8576047" y="1603284"/>
            <a:ext cx="876300" cy="599679"/>
          </a:xfrm>
          <a:prstGeom prst="corner">
            <a:avLst>
              <a:gd name="adj1" fmla="val 27234"/>
              <a:gd name="adj2" fmla="val 293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43" name="L 形 42"/>
          <p:cNvSpPr/>
          <p:nvPr/>
        </p:nvSpPr>
        <p:spPr>
          <a:xfrm>
            <a:off x="2525653" y="4448796"/>
            <a:ext cx="876300" cy="599679"/>
          </a:xfrm>
          <a:prstGeom prst="corner">
            <a:avLst>
              <a:gd name="adj1" fmla="val 24105"/>
              <a:gd name="adj2" fmla="val 271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trips(downLeft)">
                                      <p:cBhvr>
                                        <p:cTn id="10" dur="500"/>
                                        <p:tgtEl>
                                          <p:spTgt spid="1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trips(downLeft)">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500"/>
                                        <p:tgtEl>
                                          <p:spTgt spid="3">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500"/>
                                        <p:tgtEl>
                                          <p:spTgt spid="7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animBg="1"/>
      <p:bldP spid="10" grpId="0" animBg="1"/>
      <p:bldP spid="3" grpId="0" build="p"/>
      <p:bldP spid="49" grpId="0"/>
      <p:bldP spid="50" grpId="0"/>
      <p:bldP spid="68" grpId="0"/>
      <p:bldP spid="69" grpId="0"/>
      <p:bldP spid="70" grpId="0"/>
      <p:bldP spid="13" grpId="0"/>
      <p:bldP spid="4" grpId="0" animBg="1"/>
      <p:bldP spid="16" grpId="0" animBg="1"/>
      <p:bldP spid="28" grpId="0" animBg="1"/>
      <p:bldP spid="4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3"/>
          <p:cNvSpPr/>
          <p:nvPr/>
        </p:nvSpPr>
        <p:spPr>
          <a:xfrm>
            <a:off x="4505601" y="1920612"/>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4505601" y="1920612"/>
            <a:ext cx="64846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5476289" y="1958431"/>
            <a:ext cx="551400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客户直接提供外网</a:t>
            </a:r>
            <a:r>
              <a:rPr lang="en-US" altLang="zh-CN" b="1" dirty="0" err="1">
                <a:solidFill>
                  <a:schemeClr val="accent1"/>
                </a:solidFill>
                <a:cs typeface="+mn-ea"/>
                <a:sym typeface="+mn-lt"/>
              </a:rPr>
              <a:t>ip</a:t>
            </a:r>
            <a:r>
              <a:rPr lang="zh-CN" altLang="en-US" b="1" dirty="0">
                <a:solidFill>
                  <a:schemeClr val="accent1"/>
                </a:solidFill>
                <a:cs typeface="+mn-ea"/>
                <a:sym typeface="+mn-lt"/>
              </a:rPr>
              <a:t>、端口、账号密码，如何登陆</a:t>
            </a:r>
          </a:p>
        </p:txBody>
      </p:sp>
      <p:sp>
        <p:nvSpPr>
          <p:cNvPr id="26" name="文本框 25"/>
          <p:cNvSpPr txBox="1"/>
          <p:nvPr/>
        </p:nvSpPr>
        <p:spPr>
          <a:xfrm>
            <a:off x="4633904" y="1975513"/>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30" name="矩形 29"/>
          <p:cNvSpPr/>
          <p:nvPr/>
        </p:nvSpPr>
        <p:spPr>
          <a:xfrm>
            <a:off x="5014098" y="3102706"/>
            <a:ext cx="5263544" cy="1754326"/>
          </a:xfrm>
          <a:prstGeom prst="rect">
            <a:avLst/>
          </a:prstGeom>
        </p:spPr>
        <p:txBody>
          <a:bodyPr wrap="square">
            <a:spAutoFit/>
          </a:bodyPr>
          <a:lstStyle/>
          <a:p>
            <a:pPr>
              <a:lnSpc>
                <a:spcPct val="150000"/>
              </a:lnSpc>
            </a:pPr>
            <a:r>
              <a:rPr lang="zh-CN" altLang="en-US" b="1" dirty="0">
                <a:solidFill>
                  <a:srgbClr val="4472C4"/>
                </a:solidFill>
              </a:rPr>
              <a:t>演示示例：</a:t>
            </a:r>
            <a:endParaRPr lang="en-US" altLang="zh-CN" b="1" dirty="0">
              <a:solidFill>
                <a:srgbClr val="4472C4"/>
              </a:solidFill>
            </a:endParaRPr>
          </a:p>
          <a:p>
            <a:pPr>
              <a:lnSpc>
                <a:spcPct val="150000"/>
              </a:lnSpc>
            </a:pPr>
            <a:r>
              <a:rPr lang="zh-CN" altLang="en-US" b="1" dirty="0">
                <a:solidFill>
                  <a:srgbClr val="4472C4"/>
                </a:solidFill>
              </a:rPr>
              <a:t>服务器</a:t>
            </a:r>
            <a:r>
              <a:rPr lang="en-US" altLang="zh-CN" b="1" dirty="0" err="1">
                <a:solidFill>
                  <a:srgbClr val="4472C4"/>
                </a:solidFill>
              </a:rPr>
              <a:t>ip</a:t>
            </a:r>
            <a:r>
              <a:rPr lang="zh-CN" altLang="en-US" b="1" dirty="0">
                <a:solidFill>
                  <a:srgbClr val="4472C4"/>
                </a:solidFill>
              </a:rPr>
              <a:t>：</a:t>
            </a:r>
            <a:r>
              <a:rPr lang="en-US" altLang="zh-CN" b="1" dirty="0" err="1">
                <a:solidFill>
                  <a:srgbClr val="4472C4"/>
                </a:solidFill>
              </a:rPr>
              <a:t>ssh</a:t>
            </a:r>
            <a:r>
              <a:rPr lang="en-US" altLang="zh-CN" b="1" dirty="0">
                <a:solidFill>
                  <a:srgbClr val="4472C4"/>
                </a:solidFill>
              </a:rPr>
              <a:t> </a:t>
            </a:r>
            <a:r>
              <a:rPr lang="en-US" altLang="zh-CN" b="1" dirty="0" smtClean="0">
                <a:solidFill>
                  <a:srgbClr val="4472C4"/>
                </a:solidFill>
              </a:rPr>
              <a:t>root@58.144.196.X </a:t>
            </a:r>
            <a:r>
              <a:rPr lang="en-US" altLang="zh-CN" b="1" dirty="0">
                <a:solidFill>
                  <a:srgbClr val="4472C4"/>
                </a:solidFill>
              </a:rPr>
              <a:t>-p22</a:t>
            </a:r>
          </a:p>
          <a:p>
            <a:pPr>
              <a:lnSpc>
                <a:spcPct val="150000"/>
              </a:lnSpc>
            </a:pPr>
            <a:r>
              <a:rPr lang="zh-CN" altLang="en-US" b="1" dirty="0">
                <a:solidFill>
                  <a:srgbClr val="4472C4"/>
                </a:solidFill>
              </a:rPr>
              <a:t>（</a:t>
            </a:r>
            <a:r>
              <a:rPr lang="en-US" altLang="zh-CN" b="1" dirty="0">
                <a:solidFill>
                  <a:srgbClr val="4472C4"/>
                </a:solidFill>
              </a:rPr>
              <a:t>-p</a:t>
            </a:r>
            <a:r>
              <a:rPr lang="zh-CN" altLang="en-US" b="1" dirty="0">
                <a:solidFill>
                  <a:srgbClr val="4472C4"/>
                </a:solidFill>
              </a:rPr>
              <a:t>后面代表端口）</a:t>
            </a:r>
            <a:endParaRPr lang="en-US" altLang="zh-CN" b="1" dirty="0">
              <a:solidFill>
                <a:srgbClr val="4472C4"/>
              </a:solidFill>
            </a:endParaRPr>
          </a:p>
          <a:p>
            <a:pPr>
              <a:lnSpc>
                <a:spcPct val="150000"/>
              </a:lnSpc>
            </a:pPr>
            <a:r>
              <a:rPr lang="zh-CN" altLang="en-US" b="1" dirty="0">
                <a:solidFill>
                  <a:srgbClr val="4472C4"/>
                </a:solidFill>
              </a:rPr>
              <a:t>服务器账号密码：</a:t>
            </a:r>
            <a:r>
              <a:rPr lang="en-US" altLang="zh-CN" b="1" dirty="0">
                <a:solidFill>
                  <a:srgbClr val="4472C4"/>
                </a:solidFill>
              </a:rPr>
              <a:t>root / </a:t>
            </a:r>
            <a:r>
              <a:rPr lang="en-US" altLang="zh-CN" b="1" dirty="0" smtClean="0">
                <a:solidFill>
                  <a:srgbClr val="4472C4"/>
                </a:solidFill>
              </a:rPr>
              <a:t>XXXXXXXXXXX</a:t>
            </a:r>
            <a:endParaRPr lang="zh-CN" altLang="en-US" b="1" dirty="0">
              <a:solidFill>
                <a:srgbClr val="4472C4"/>
              </a:solidFill>
            </a:endParaRPr>
          </a:p>
        </p:txBody>
      </p:sp>
      <p:pic>
        <p:nvPicPr>
          <p:cNvPr id="3" name="图片 2"/>
          <p:cNvPicPr>
            <a:picLocks noChangeAspect="1"/>
          </p:cNvPicPr>
          <p:nvPr/>
        </p:nvPicPr>
        <p:blipFill>
          <a:blip r:embed="rId2"/>
          <a:stretch>
            <a:fillRect/>
          </a:stretch>
        </p:blipFill>
        <p:spPr>
          <a:xfrm>
            <a:off x="897332" y="2045506"/>
            <a:ext cx="3334372" cy="3318936"/>
          </a:xfrm>
          <a:prstGeom prst="rect">
            <a:avLst/>
          </a:prstGeom>
        </p:spPr>
      </p:pic>
    </p:spTree>
    <p:extLst>
      <p:ext uri="{BB962C8B-B14F-4D97-AF65-F5344CB8AC3E}">
        <p14:creationId xmlns:p14="http://schemas.microsoft.com/office/powerpoint/2010/main" val="273953520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4" grpId="0" animBg="1"/>
      <p:bldP spid="15" grpId="0" animBg="1"/>
      <p:bldP spid="21"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圆角 15"/>
          <p:cNvSpPr/>
          <p:nvPr/>
        </p:nvSpPr>
        <p:spPr>
          <a:xfrm>
            <a:off x="4776367" y="1814024"/>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4776367" y="1814024"/>
            <a:ext cx="625700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6019764" y="1863822"/>
            <a:ext cx="4339972"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如何上传文件到服务器，下载文件到本地</a:t>
            </a:r>
          </a:p>
        </p:txBody>
      </p:sp>
      <p:sp>
        <p:nvSpPr>
          <p:cNvPr id="27" name="文本框 26"/>
          <p:cNvSpPr txBox="1"/>
          <p:nvPr/>
        </p:nvSpPr>
        <p:spPr>
          <a:xfrm>
            <a:off x="4882636" y="1887465"/>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3"/>
          <a:stretch>
            <a:fillRect/>
          </a:stretch>
        </p:blipFill>
        <p:spPr>
          <a:xfrm>
            <a:off x="4765625" y="2647950"/>
            <a:ext cx="1238250" cy="1409700"/>
          </a:xfrm>
          <a:prstGeom prst="rect">
            <a:avLst/>
          </a:prstGeom>
        </p:spPr>
      </p:pic>
      <p:sp>
        <p:nvSpPr>
          <p:cNvPr id="30" name="矩形 29"/>
          <p:cNvSpPr/>
          <p:nvPr/>
        </p:nvSpPr>
        <p:spPr>
          <a:xfrm>
            <a:off x="6246314" y="2647950"/>
            <a:ext cx="4787054" cy="873957"/>
          </a:xfrm>
          <a:prstGeom prst="rect">
            <a:avLst/>
          </a:prstGeom>
        </p:spPr>
        <p:txBody>
          <a:bodyPr wrap="square">
            <a:spAutoFit/>
          </a:bodyPr>
          <a:lstStyle/>
          <a:p>
            <a:pPr>
              <a:lnSpc>
                <a:spcPct val="150000"/>
              </a:lnSpc>
            </a:pPr>
            <a:r>
              <a:rPr lang="zh-CN" altLang="en-US" b="1" dirty="0">
                <a:solidFill>
                  <a:srgbClr val="4472C4"/>
                </a:solidFill>
              </a:rPr>
              <a:t>通过</a:t>
            </a:r>
            <a:r>
              <a:rPr lang="en-US" altLang="zh-CN" b="1" dirty="0" err="1">
                <a:solidFill>
                  <a:srgbClr val="4472C4"/>
                </a:solidFill>
              </a:rPr>
              <a:t>vpn</a:t>
            </a:r>
            <a:r>
              <a:rPr lang="zh-CN" altLang="en-US" b="1" dirty="0">
                <a:solidFill>
                  <a:srgbClr val="4472C4"/>
                </a:solidFill>
              </a:rPr>
              <a:t>用本地工具连接或者直接用外部</a:t>
            </a:r>
            <a:r>
              <a:rPr lang="en-US" altLang="zh-CN" b="1" dirty="0" err="1">
                <a:solidFill>
                  <a:srgbClr val="4472C4"/>
                </a:solidFill>
              </a:rPr>
              <a:t>ip</a:t>
            </a:r>
            <a:r>
              <a:rPr lang="zh-CN" altLang="en-US" b="1" dirty="0">
                <a:solidFill>
                  <a:srgbClr val="4472C4"/>
                </a:solidFill>
              </a:rPr>
              <a:t>连接的，用</a:t>
            </a:r>
            <a:r>
              <a:rPr lang="en-US" altLang="zh-CN" b="1" dirty="0" err="1">
                <a:solidFill>
                  <a:srgbClr val="4472C4"/>
                </a:solidFill>
              </a:rPr>
              <a:t>filezilla</a:t>
            </a:r>
            <a:r>
              <a:rPr lang="zh-CN" altLang="en-US" b="1" dirty="0">
                <a:solidFill>
                  <a:srgbClr val="4472C4"/>
                </a:solidFill>
              </a:rPr>
              <a:t>连到服务器，上传下载文件</a:t>
            </a:r>
            <a:endParaRPr lang="en-US" altLang="zh-CN" b="1" dirty="0">
              <a:solidFill>
                <a:srgbClr val="4472C4"/>
              </a:solidFill>
            </a:endParaRPr>
          </a:p>
        </p:txBody>
      </p:sp>
      <p:pic>
        <p:nvPicPr>
          <p:cNvPr id="3" name="图片 2"/>
          <p:cNvPicPr>
            <a:picLocks noChangeAspect="1"/>
          </p:cNvPicPr>
          <p:nvPr/>
        </p:nvPicPr>
        <p:blipFill>
          <a:blip r:embed="rId4"/>
          <a:stretch>
            <a:fillRect/>
          </a:stretch>
        </p:blipFill>
        <p:spPr>
          <a:xfrm>
            <a:off x="6246314" y="3687776"/>
            <a:ext cx="4540942" cy="2438392"/>
          </a:xfrm>
          <a:prstGeom prst="rect">
            <a:avLst/>
          </a:prstGeom>
        </p:spPr>
      </p:pic>
    </p:spTree>
    <p:extLst>
      <p:ext uri="{BB962C8B-B14F-4D97-AF65-F5344CB8AC3E}">
        <p14:creationId xmlns:p14="http://schemas.microsoft.com/office/powerpoint/2010/main" val="399220075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7" grpId="0"/>
      <p:bldP spid="8" grpId="0"/>
      <p:bldP spid="9" grpId="0" animBg="1"/>
      <p:bldP spid="16" grpId="0" animBg="1"/>
      <p:bldP spid="17" grpId="0" animBg="1"/>
      <p:bldP spid="22" grpId="0"/>
      <p:bldP spid="27" grpId="0"/>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2</a:t>
            </a:r>
            <a:endParaRPr lang="zh-CN" altLang="en-US" sz="16600" b="1" dirty="0">
              <a:solidFill>
                <a:schemeClr val="accent1"/>
              </a:solidFill>
              <a:cs typeface="+mn-ea"/>
              <a:sym typeface="+mn-lt"/>
            </a:endParaRPr>
          </a:p>
        </p:txBody>
      </p:sp>
      <p:sp>
        <p:nvSpPr>
          <p:cNvPr id="4" name="TextBox 21"/>
          <p:cNvSpPr txBox="1"/>
          <p:nvPr/>
        </p:nvSpPr>
        <p:spPr>
          <a:xfrm>
            <a:off x="4109714" y="2875001"/>
            <a:ext cx="7481153" cy="1107996"/>
          </a:xfrm>
          <a:prstGeom prst="rect">
            <a:avLst/>
          </a:prstGeom>
          <a:noFill/>
        </p:spPr>
        <p:txBody>
          <a:bodyPr wrap="square" rtlCol="0">
            <a:spAutoFit/>
          </a:bodyPr>
          <a:lstStyle/>
          <a:p>
            <a:pPr algn="ctr"/>
            <a:r>
              <a:rPr lang="en-US" altLang="zh-CN" sz="6600" b="1" dirty="0">
                <a:solidFill>
                  <a:schemeClr val="accent1"/>
                </a:solidFill>
                <a:effectLst>
                  <a:outerShdw blurRad="254000" dist="101600" dir="5400000" algn="ctr" rotWithShape="0">
                    <a:srgbClr val="000000">
                      <a:alpha val="15000"/>
                    </a:srgbClr>
                  </a:outerShdw>
                </a:effectLst>
                <a:cs typeface="+mn-ea"/>
                <a:sym typeface="+mn-lt"/>
              </a:rPr>
              <a:t>Linux k8s</a:t>
            </a:r>
            <a:r>
              <a:rPr lang="zh-CN" altLang="en-US" sz="6600" b="1" dirty="0">
                <a:solidFill>
                  <a:schemeClr val="accent1"/>
                </a:solidFill>
                <a:effectLst>
                  <a:outerShdw blurRad="254000" dist="101600" dir="5400000" algn="ctr" rotWithShape="0">
                    <a:srgbClr val="000000">
                      <a:alpha val="15000"/>
                    </a:srgbClr>
                  </a:outerShdw>
                </a:effectLst>
                <a:cs typeface="+mn-ea"/>
                <a:sym typeface="+mn-lt"/>
              </a:rPr>
              <a:t>基本命令</a:t>
            </a: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a:solidFill>
                  <a:schemeClr val="accent1"/>
                </a:solidFill>
                <a:cs typeface="+mn-ea"/>
                <a:sym typeface="+mn-lt"/>
              </a:rPr>
              <a:t>Linux </a:t>
            </a:r>
            <a:r>
              <a:rPr lang="en-US" altLang="zh-CN" sz="2000" dirty="0">
                <a:solidFill>
                  <a:srgbClr val="4472C4"/>
                </a:solidFill>
                <a:cs typeface="+mn-ea"/>
                <a:sym typeface="+mn-lt"/>
              </a:rPr>
              <a:t>k8s </a:t>
            </a:r>
            <a:r>
              <a:rPr lang="en-US" altLang="zh-CN" dirty="0">
                <a:solidFill>
                  <a:srgbClr val="4472C4"/>
                </a:solidFill>
              </a:rPr>
              <a:t>basic command</a:t>
            </a:r>
            <a:endParaRPr lang="en-US" altLang="zh-CN" sz="2000" dirty="0">
              <a:solidFill>
                <a:srgbClr val="4472C4"/>
              </a:solidFill>
              <a:cs typeface="+mn-ea"/>
              <a:sym typeface="+mn-lt"/>
            </a:endParaRP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1406022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p:cNvSpPr/>
          <p:nvPr/>
        </p:nvSpPr>
        <p:spPr>
          <a:xfrm>
            <a:off x="4306735" y="192333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4306736" y="1923337"/>
            <a:ext cx="716157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4966254" y="271600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4966254" y="2716008"/>
            <a:ext cx="514989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4324191" y="5185034"/>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4324190" y="5185034"/>
            <a:ext cx="647181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5433694" y="1960675"/>
            <a:ext cx="597266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如何判断是否正常登录服务器，普通、</a:t>
            </a:r>
            <a:r>
              <a:rPr lang="en-US" altLang="zh-CN" b="1" dirty="0">
                <a:solidFill>
                  <a:schemeClr val="accent1"/>
                </a:solidFill>
                <a:cs typeface="+mn-ea"/>
                <a:sym typeface="+mn-lt"/>
              </a:rPr>
              <a:t>root</a:t>
            </a:r>
            <a:r>
              <a:rPr lang="zh-CN" altLang="en-US" b="1" dirty="0">
                <a:solidFill>
                  <a:schemeClr val="accent1"/>
                </a:solidFill>
                <a:cs typeface="+mn-ea"/>
                <a:sym typeface="+mn-lt"/>
              </a:rPr>
              <a:t>用户权限区别</a:t>
            </a:r>
          </a:p>
        </p:txBody>
      </p:sp>
      <p:sp>
        <p:nvSpPr>
          <p:cNvPr id="22" name="矩形 21"/>
          <p:cNvSpPr/>
          <p:nvPr/>
        </p:nvSpPr>
        <p:spPr>
          <a:xfrm>
            <a:off x="6183019" y="2737459"/>
            <a:ext cx="295005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3" name="矩形 22"/>
          <p:cNvSpPr/>
          <p:nvPr/>
        </p:nvSpPr>
        <p:spPr>
          <a:xfrm>
            <a:off x="5489333" y="5222853"/>
            <a:ext cx="527731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如何在服务器上</a:t>
            </a:r>
            <a:r>
              <a:rPr lang="en-US" altLang="zh-CN" b="1" dirty="0">
                <a:solidFill>
                  <a:schemeClr val="accent1"/>
                </a:solidFill>
                <a:cs typeface="+mn-ea"/>
                <a:sym typeface="+mn-lt"/>
              </a:rPr>
              <a:t>curl</a:t>
            </a:r>
            <a:r>
              <a:rPr lang="zh-CN" altLang="en-US" b="1" dirty="0">
                <a:solidFill>
                  <a:schemeClr val="accent1"/>
                </a:solidFill>
                <a:cs typeface="+mn-ea"/>
                <a:sym typeface="+mn-lt"/>
              </a:rPr>
              <a:t>、</a:t>
            </a:r>
            <a:r>
              <a:rPr lang="en-US" altLang="zh-CN" b="1" dirty="0">
                <a:solidFill>
                  <a:schemeClr val="accent1"/>
                </a:solidFill>
                <a:cs typeface="+mn-ea"/>
                <a:sym typeface="+mn-lt"/>
              </a:rPr>
              <a:t>ping</a:t>
            </a:r>
            <a:r>
              <a:rPr lang="zh-CN" altLang="en-US" b="1" dirty="0">
                <a:solidFill>
                  <a:schemeClr val="accent1"/>
                </a:solidFill>
                <a:cs typeface="+mn-ea"/>
                <a:sym typeface="+mn-lt"/>
              </a:rPr>
              <a:t>、</a:t>
            </a:r>
            <a:r>
              <a:rPr lang="en-US" altLang="zh-CN" b="1" dirty="0">
                <a:solidFill>
                  <a:schemeClr val="accent1"/>
                </a:solidFill>
                <a:cs typeface="+mn-ea"/>
                <a:sym typeface="+mn-lt"/>
              </a:rPr>
              <a:t>telnet</a:t>
            </a:r>
            <a:r>
              <a:rPr lang="zh-CN" altLang="en-US" b="1" dirty="0">
                <a:solidFill>
                  <a:schemeClr val="accent1"/>
                </a:solidFill>
                <a:cs typeface="+mn-ea"/>
                <a:sym typeface="+mn-lt"/>
              </a:rPr>
              <a:t>测试服务地址</a:t>
            </a:r>
          </a:p>
        </p:txBody>
      </p:sp>
      <p:sp>
        <p:nvSpPr>
          <p:cNvPr id="24" name="文本框 23"/>
          <p:cNvSpPr txBox="1"/>
          <p:nvPr/>
        </p:nvSpPr>
        <p:spPr>
          <a:xfrm>
            <a:off x="4520237" y="2003764"/>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7" name="文本框 26"/>
          <p:cNvSpPr txBox="1"/>
          <p:nvPr/>
        </p:nvSpPr>
        <p:spPr>
          <a:xfrm>
            <a:off x="5072523" y="2789449"/>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8" name="文本框 27"/>
          <p:cNvSpPr txBox="1"/>
          <p:nvPr/>
        </p:nvSpPr>
        <p:spPr>
          <a:xfrm>
            <a:off x="4537243" y="5271619"/>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圆角 17"/>
          <p:cNvSpPr/>
          <p:nvPr/>
        </p:nvSpPr>
        <p:spPr>
          <a:xfrm>
            <a:off x="5210900" y="3477474"/>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18"/>
          <p:cNvSpPr/>
          <p:nvPr/>
        </p:nvSpPr>
        <p:spPr>
          <a:xfrm>
            <a:off x="5210899" y="3477474"/>
            <a:ext cx="6195459"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3" name="矩形 32"/>
          <p:cNvSpPr/>
          <p:nvPr/>
        </p:nvSpPr>
        <p:spPr>
          <a:xfrm>
            <a:off x="6454297" y="3511430"/>
            <a:ext cx="468488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登录服务器后，如何查看内存、磁盘、</a:t>
            </a:r>
            <a:r>
              <a:rPr lang="en-US" altLang="zh-CN" b="1" dirty="0" err="1">
                <a:solidFill>
                  <a:schemeClr val="accent1"/>
                </a:solidFill>
                <a:cs typeface="+mn-ea"/>
                <a:sym typeface="+mn-lt"/>
              </a:rPr>
              <a:t>cpu</a:t>
            </a:r>
            <a:endParaRPr lang="zh-CN" altLang="en-US" b="1" dirty="0">
              <a:solidFill>
                <a:schemeClr val="accent1"/>
              </a:solidFill>
              <a:cs typeface="+mn-ea"/>
              <a:sym typeface="+mn-lt"/>
            </a:endParaRPr>
          </a:p>
        </p:txBody>
      </p:sp>
      <p:sp>
        <p:nvSpPr>
          <p:cNvPr id="34" name="文本框 33"/>
          <p:cNvSpPr txBox="1"/>
          <p:nvPr/>
        </p:nvSpPr>
        <p:spPr>
          <a:xfrm>
            <a:off x="5423952" y="3564059"/>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38"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a:t>
            </a:r>
            <a:r>
              <a:rPr lang="en-US" altLang="zh-CN"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k8s</a:t>
            </a: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命令</a:t>
            </a:r>
          </a:p>
        </p:txBody>
      </p:sp>
      <p:sp>
        <p:nvSpPr>
          <p:cNvPr id="39"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40" name="矩形 39"/>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2" name="矩形: 圆角 17"/>
          <p:cNvSpPr/>
          <p:nvPr/>
        </p:nvSpPr>
        <p:spPr>
          <a:xfrm>
            <a:off x="4827752" y="427014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18"/>
          <p:cNvSpPr/>
          <p:nvPr/>
        </p:nvSpPr>
        <p:spPr>
          <a:xfrm>
            <a:off x="4827751" y="4270145"/>
            <a:ext cx="5288400"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5992894" y="4307964"/>
            <a:ext cx="1389683"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更新环境</a:t>
            </a:r>
          </a:p>
        </p:txBody>
      </p:sp>
      <p:sp>
        <p:nvSpPr>
          <p:cNvPr id="37" name="文本框 36"/>
          <p:cNvSpPr txBox="1"/>
          <p:nvPr/>
        </p:nvSpPr>
        <p:spPr>
          <a:xfrm>
            <a:off x="5040804" y="4356730"/>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19901646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30"/>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33"/>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34"/>
                                        </p:tgtEl>
                                        <p:attrNameLst>
                                          <p:attrName>style.visibility</p:attrName>
                                        </p:attrNameLst>
                                      </p:cBhvr>
                                      <p:to>
                                        <p:strVal val="visible"/>
                                      </p:to>
                                    </p:set>
                                  </p:childTnLst>
                                </p:cTn>
                              </p:par>
                              <p:par>
                                <p:cTn id="60" presetID="42"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1000" fill="hold"/>
                                        <p:tgtEl>
                                          <p:spTgt spid="3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1000"/>
                                        <p:tgtEl>
                                          <p:spTgt spid="40"/>
                                        </p:tgtEl>
                                      </p:cBhvr>
                                    </p:animEffect>
                                    <p:anim calcmode="lin" valueType="num">
                                      <p:cBhvr>
                                        <p:cTn id="73" dur="1000" fill="hold"/>
                                        <p:tgtEl>
                                          <p:spTgt spid="40"/>
                                        </p:tgtEl>
                                        <p:attrNameLst>
                                          <p:attrName>ppt_x</p:attrName>
                                        </p:attrNameLst>
                                      </p:cBhvr>
                                      <p:tavLst>
                                        <p:tav tm="0">
                                          <p:val>
                                            <p:strVal val="#ppt_x"/>
                                          </p:val>
                                        </p:tav>
                                        <p:tav tm="100000">
                                          <p:val>
                                            <p:strVal val="#ppt_x"/>
                                          </p:val>
                                        </p:tav>
                                      </p:tavLst>
                                    </p:anim>
                                    <p:anim calcmode="lin" valueType="num">
                                      <p:cBhvr>
                                        <p:cTn id="7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10" grpId="0" animBg="1"/>
      <p:bldP spid="11" grpId="0" animBg="1"/>
      <p:bldP spid="16" grpId="0" animBg="1"/>
      <p:bldP spid="17" grpId="0" animBg="1"/>
      <p:bldP spid="18" grpId="0" animBg="1"/>
      <p:bldP spid="19" grpId="0" animBg="1"/>
      <p:bldP spid="20" grpId="0"/>
      <p:bldP spid="22" grpId="0"/>
      <p:bldP spid="23" grpId="0"/>
      <p:bldP spid="24" grpId="0"/>
      <p:bldP spid="27" grpId="0"/>
      <p:bldP spid="28" grpId="0"/>
      <p:bldP spid="29" grpId="0" animBg="1"/>
      <p:bldP spid="30" grpId="0" animBg="1"/>
      <p:bldP spid="31" grpId="0" animBg="1"/>
      <p:bldP spid="33" grpId="0"/>
      <p:bldP spid="34" grpId="0"/>
      <p:bldP spid="38" grpId="0"/>
      <p:bldP spid="39" grpId="0"/>
      <p:bldP spid="40" grpId="0" animBg="1"/>
      <p:bldP spid="32" grpId="0" animBg="1"/>
      <p:bldP spid="35" grpId="0" animBg="1"/>
      <p:bldP spid="36" grpId="0"/>
      <p:bldP spid="3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8"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9"/>
          <p:cNvSpPr/>
          <p:nvPr/>
        </p:nvSpPr>
        <p:spPr>
          <a:xfrm>
            <a:off x="814472" y="173538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0"/>
          <p:cNvSpPr/>
          <p:nvPr/>
        </p:nvSpPr>
        <p:spPr>
          <a:xfrm>
            <a:off x="814473" y="1735388"/>
            <a:ext cx="716157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941431" y="1772726"/>
            <a:ext cx="597266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如何判断是否正常登录服务器，普通、</a:t>
            </a:r>
            <a:r>
              <a:rPr lang="en-US" altLang="zh-CN" b="1" dirty="0">
                <a:solidFill>
                  <a:schemeClr val="accent1"/>
                </a:solidFill>
                <a:cs typeface="+mn-ea"/>
                <a:sym typeface="+mn-lt"/>
              </a:rPr>
              <a:t>root</a:t>
            </a:r>
            <a:r>
              <a:rPr lang="zh-CN" altLang="en-US" b="1" dirty="0">
                <a:solidFill>
                  <a:schemeClr val="accent1"/>
                </a:solidFill>
                <a:cs typeface="+mn-ea"/>
                <a:sym typeface="+mn-lt"/>
              </a:rPr>
              <a:t>用户权限区别</a:t>
            </a:r>
          </a:p>
        </p:txBody>
      </p:sp>
      <p:sp>
        <p:nvSpPr>
          <p:cNvPr id="17" name="文本框 16"/>
          <p:cNvSpPr txBox="1"/>
          <p:nvPr/>
        </p:nvSpPr>
        <p:spPr>
          <a:xfrm>
            <a:off x="1027974" y="1815815"/>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pic>
        <p:nvPicPr>
          <p:cNvPr id="4" name="图片 3"/>
          <p:cNvPicPr>
            <a:picLocks noChangeAspect="1"/>
          </p:cNvPicPr>
          <p:nvPr/>
        </p:nvPicPr>
        <p:blipFill>
          <a:blip r:embed="rId2"/>
          <a:stretch>
            <a:fillRect/>
          </a:stretch>
        </p:blipFill>
        <p:spPr>
          <a:xfrm>
            <a:off x="855902" y="3612315"/>
            <a:ext cx="4674612" cy="2413002"/>
          </a:xfrm>
          <a:prstGeom prst="rect">
            <a:avLst/>
          </a:prstGeom>
        </p:spPr>
      </p:pic>
      <p:sp>
        <p:nvSpPr>
          <p:cNvPr id="20" name="矩形 19"/>
          <p:cNvSpPr/>
          <p:nvPr/>
        </p:nvSpPr>
        <p:spPr>
          <a:xfrm>
            <a:off x="814472" y="2472759"/>
            <a:ext cx="10774345" cy="873957"/>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登录服务器会提示需要输入</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密码，输入密码不显示，输完回车，显示</a:t>
            </a:r>
            <a:r>
              <a:rPr lang="en-US" altLang="zh-CN" b="1" dirty="0">
                <a:solidFill>
                  <a:srgbClr val="4472C4"/>
                </a:solidFill>
                <a:cs typeface="汉仪旗黑-55简" panose="00020600040101010101" charset="-128"/>
                <a:sym typeface="Arial"/>
              </a:rPr>
              <a:t>[root@yyfwq-k8smaster1 ~]#   </a:t>
            </a:r>
            <a:r>
              <a:rPr lang="zh-CN" altLang="en-US" b="1" dirty="0">
                <a:solidFill>
                  <a:srgbClr val="4472C4"/>
                </a:solidFill>
                <a:cs typeface="汉仪旗黑-55简" panose="00020600040101010101" charset="-128"/>
                <a:sym typeface="Arial"/>
              </a:rPr>
              <a:t>有</a:t>
            </a:r>
            <a:r>
              <a:rPr lang="en-US" altLang="zh-CN" b="1" dirty="0">
                <a:solidFill>
                  <a:srgbClr val="4472C4"/>
                </a:solidFill>
                <a:cs typeface="汉仪旗黑-55简" panose="00020600040101010101" charset="-128"/>
                <a:sym typeface="Arial"/>
              </a:rPr>
              <a:t>#</a:t>
            </a:r>
            <a:r>
              <a:rPr lang="zh-CN" altLang="en-US" b="1" dirty="0">
                <a:solidFill>
                  <a:srgbClr val="4472C4"/>
                </a:solidFill>
                <a:cs typeface="汉仪旗黑-55简" panose="00020600040101010101" charset="-128"/>
                <a:sym typeface="Arial"/>
              </a:rPr>
              <a:t>代表登录成功，密码输入错误回车后会继续提示输入</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账户密码</a:t>
            </a:r>
            <a:endParaRPr lang="en-US" altLang="zh-CN" b="1" dirty="0">
              <a:solidFill>
                <a:srgbClr val="4472C4"/>
              </a:solidFill>
              <a:cs typeface="汉仪旗黑-55简" panose="00020600040101010101" charset="-128"/>
              <a:sym typeface="Arial"/>
            </a:endParaRPr>
          </a:p>
        </p:txBody>
      </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61918" y="3585315"/>
            <a:ext cx="4620770" cy="2440002"/>
          </a:xfrm>
          <a:prstGeom prst="rect">
            <a:avLst/>
          </a:prstGeom>
        </p:spPr>
      </p:pic>
    </p:spTree>
    <p:extLst>
      <p:ext uri="{BB962C8B-B14F-4D97-AF65-F5344CB8AC3E}">
        <p14:creationId xmlns:p14="http://schemas.microsoft.com/office/powerpoint/2010/main" val="371152034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4" grpId="0" animBg="1"/>
      <p:bldP spid="15" grpId="0" animBg="1"/>
      <p:bldP spid="16"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8"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9"/>
          <p:cNvSpPr/>
          <p:nvPr/>
        </p:nvSpPr>
        <p:spPr>
          <a:xfrm>
            <a:off x="814472" y="173538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0"/>
          <p:cNvSpPr/>
          <p:nvPr/>
        </p:nvSpPr>
        <p:spPr>
          <a:xfrm>
            <a:off x="814473" y="1735388"/>
            <a:ext cx="716157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1941431" y="1772726"/>
            <a:ext cx="597266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如何判断是否正常登录服务器，普通、</a:t>
            </a:r>
            <a:r>
              <a:rPr lang="en-US" altLang="zh-CN" b="1" dirty="0">
                <a:solidFill>
                  <a:schemeClr val="accent1"/>
                </a:solidFill>
                <a:cs typeface="+mn-ea"/>
                <a:sym typeface="+mn-lt"/>
              </a:rPr>
              <a:t>root</a:t>
            </a:r>
            <a:r>
              <a:rPr lang="zh-CN" altLang="en-US" b="1" dirty="0">
                <a:solidFill>
                  <a:schemeClr val="accent1"/>
                </a:solidFill>
                <a:cs typeface="+mn-ea"/>
                <a:sym typeface="+mn-lt"/>
              </a:rPr>
              <a:t>用户权限区别</a:t>
            </a:r>
          </a:p>
        </p:txBody>
      </p:sp>
      <p:sp>
        <p:nvSpPr>
          <p:cNvPr id="17" name="文本框 16"/>
          <p:cNvSpPr txBox="1"/>
          <p:nvPr/>
        </p:nvSpPr>
        <p:spPr>
          <a:xfrm>
            <a:off x="1027974" y="1815815"/>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0" name="矩形 19"/>
          <p:cNvSpPr/>
          <p:nvPr/>
        </p:nvSpPr>
        <p:spPr>
          <a:xfrm>
            <a:off x="814472" y="2460842"/>
            <a:ext cx="6154219" cy="3000821"/>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普通用户和</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用户权限</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客户会给予普通用户登录服务器，但一般情况下普通用户没有执行</a:t>
            </a:r>
            <a:r>
              <a:rPr lang="en-US" altLang="zh-CN" b="1" dirty="0">
                <a:solidFill>
                  <a:srgbClr val="4472C4"/>
                </a:solidFill>
                <a:cs typeface="汉仪旗黑-55简" panose="00020600040101010101" charset="-128"/>
                <a:sym typeface="Arial"/>
              </a:rPr>
              <a:t>k8s</a:t>
            </a:r>
            <a:r>
              <a:rPr lang="zh-CN" altLang="en-US" b="1" dirty="0">
                <a:solidFill>
                  <a:srgbClr val="4472C4"/>
                </a:solidFill>
                <a:cs typeface="汉仪旗黑-55简" panose="00020600040101010101" charset="-128"/>
                <a:sym typeface="Arial"/>
              </a:rPr>
              <a:t>命令的权限，所以需要切换成</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用户，</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用户权限较大</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普通用户切换为</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用户方法：</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sudo</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i</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需要输入普通用户密码，密码是隐藏的</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su</a:t>
            </a:r>
            <a:r>
              <a:rPr lang="en-US" altLang="zh-CN" b="1" dirty="0">
                <a:solidFill>
                  <a:srgbClr val="4472C4"/>
                </a:solidFill>
                <a:cs typeface="汉仪旗黑-55简" panose="00020600040101010101" charset="-128"/>
                <a:sym typeface="Arial"/>
              </a:rPr>
              <a:t> root           ----</a:t>
            </a:r>
            <a:r>
              <a:rPr lang="zh-CN" altLang="en-US" b="1" dirty="0">
                <a:solidFill>
                  <a:srgbClr val="4472C4"/>
                </a:solidFill>
                <a:cs typeface="汉仪旗黑-55简" panose="00020600040101010101" charset="-128"/>
                <a:sym typeface="Arial"/>
              </a:rPr>
              <a:t>需要输入</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用户的密码，同样密码隐藏</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2"/>
          <a:stretch>
            <a:fillRect/>
          </a:stretch>
        </p:blipFill>
        <p:spPr>
          <a:xfrm>
            <a:off x="7125582" y="3055095"/>
            <a:ext cx="4336924" cy="1536156"/>
          </a:xfrm>
          <a:prstGeom prst="rect">
            <a:avLst/>
          </a:prstGeom>
        </p:spPr>
      </p:pic>
    </p:spTree>
    <p:extLst>
      <p:ext uri="{BB962C8B-B14F-4D97-AF65-F5344CB8AC3E}">
        <p14:creationId xmlns:p14="http://schemas.microsoft.com/office/powerpoint/2010/main" val="285736172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4" grpId="0" animBg="1"/>
      <p:bldP spid="15" grpId="0" animBg="1"/>
      <p:bldP spid="16"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325047" y="184232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325047" y="1842321"/>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541812" y="1863772"/>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431316" y="1915762"/>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矩形 17"/>
          <p:cNvSpPr/>
          <p:nvPr/>
        </p:nvSpPr>
        <p:spPr>
          <a:xfrm>
            <a:off x="5296078" y="2732212"/>
            <a:ext cx="6096000" cy="341632"/>
          </a:xfrm>
          <a:prstGeom prst="rect">
            <a:avLst/>
          </a:prstGeom>
        </p:spPr>
        <p:txBody>
          <a:bodyPr>
            <a:spAutoFit/>
          </a:bodyPr>
          <a:lstStyle/>
          <a:p>
            <a:pPr>
              <a:lnSpc>
                <a:spcPct val="90000"/>
              </a:lnSpc>
            </a:pPr>
            <a:r>
              <a:rPr lang="zh-CN" altLang="en-US" b="1" dirty="0">
                <a:solidFill>
                  <a:srgbClr val="4472C4"/>
                </a:solidFill>
                <a:cs typeface="汉仪旗黑-55简" panose="00020600040101010101" charset="-128"/>
                <a:sym typeface="Arial"/>
              </a:rPr>
              <a:t>查看集群状态：</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node</a:t>
            </a:r>
            <a:endParaRPr lang="zh-CN" altLang="en-US" b="1" dirty="0">
              <a:solidFill>
                <a:srgbClr val="4472C4"/>
              </a:solidFill>
              <a:cs typeface="汉仪旗黑-55简" panose="00020600040101010101" charset="-128"/>
              <a:sym typeface="Arial"/>
            </a:endParaRPr>
          </a:p>
        </p:txBody>
      </p:sp>
      <p:sp>
        <p:nvSpPr>
          <p:cNvPr id="20" name="等腰三角形 19"/>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002" y="3943376"/>
            <a:ext cx="3492679" cy="876345"/>
          </a:xfrm>
          <a:prstGeom prst="rect">
            <a:avLst/>
          </a:prstGeom>
        </p:spPr>
      </p:pic>
    </p:spTree>
    <p:extLst>
      <p:ext uri="{BB962C8B-B14F-4D97-AF65-F5344CB8AC3E}">
        <p14:creationId xmlns:p14="http://schemas.microsoft.com/office/powerpoint/2010/main" val="343198746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0" grpId="0" animBg="1"/>
      <p:bldP spid="21" grpId="0" animBg="1"/>
      <p:bldP spid="2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241714" y="157600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241714" y="1576005"/>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458479" y="1597456"/>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347983" y="1649446"/>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0" name="矩形 19"/>
          <p:cNvSpPr/>
          <p:nvPr/>
        </p:nvSpPr>
        <p:spPr>
          <a:xfrm>
            <a:off x="5154348" y="2385407"/>
            <a:ext cx="5837703" cy="923330"/>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查看应用服务状态：</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pod</a:t>
            </a:r>
          </a:p>
          <a:p>
            <a:pPr>
              <a:lnSpc>
                <a:spcPct val="150000"/>
              </a:lnSpc>
            </a:pPr>
            <a:r>
              <a:rPr lang="zh-CN" altLang="en-US" b="1" dirty="0">
                <a:solidFill>
                  <a:srgbClr val="4472C4"/>
                </a:solidFill>
                <a:cs typeface="汉仪旗黑-55简" panose="00020600040101010101" charset="-128"/>
                <a:sym typeface="Arial"/>
              </a:rPr>
              <a:t>可以看到</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名称，状态是否是</a:t>
            </a:r>
            <a:r>
              <a:rPr lang="en-US" altLang="zh-CN" b="1" dirty="0">
                <a:solidFill>
                  <a:srgbClr val="4472C4"/>
                </a:solidFill>
                <a:cs typeface="汉仪旗黑-55简" panose="00020600040101010101" charset="-128"/>
                <a:sym typeface="Arial"/>
              </a:rPr>
              <a:t>running</a:t>
            </a:r>
            <a:r>
              <a:rPr lang="zh-CN" altLang="en-US" b="1" dirty="0">
                <a:solidFill>
                  <a:srgbClr val="4472C4"/>
                </a:solidFill>
                <a:cs typeface="汉仪旗黑-55简" panose="00020600040101010101" charset="-128"/>
                <a:sym typeface="Arial"/>
              </a:rPr>
              <a:t>，</a:t>
            </a:r>
            <a:r>
              <a:rPr lang="en-US" altLang="zh-CN" b="1" dirty="0">
                <a:solidFill>
                  <a:srgbClr val="4472C4"/>
                </a:solidFill>
                <a:cs typeface="汉仪旗黑-55简" panose="00020600040101010101" charset="-128"/>
                <a:sym typeface="Arial"/>
              </a:rPr>
              <a:t>1/1</a:t>
            </a:r>
            <a:r>
              <a:rPr lang="zh-CN" altLang="en-US" b="1" dirty="0">
                <a:solidFill>
                  <a:srgbClr val="4472C4"/>
                </a:solidFill>
                <a:cs typeface="汉仪旗黑-55简" panose="00020600040101010101" charset="-128"/>
                <a:sym typeface="Arial"/>
              </a:rPr>
              <a:t>启动状态</a:t>
            </a:r>
            <a:endParaRPr lang="en-US" altLang="zh-CN" b="1" dirty="0">
              <a:solidFill>
                <a:srgbClr val="4472C4"/>
              </a:solidFill>
              <a:cs typeface="汉仪旗黑-55简" panose="00020600040101010101" charset="-128"/>
              <a:sym typeface="Arial"/>
            </a:endParaRPr>
          </a:p>
        </p:txBody>
      </p:sp>
      <p:sp>
        <p:nvSpPr>
          <p:cNvPr id="22" name="等腰三角形 21"/>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3"/>
          <a:stretch>
            <a:fillRect/>
          </a:stretch>
        </p:blipFill>
        <p:spPr>
          <a:xfrm>
            <a:off x="5261809" y="3746738"/>
            <a:ext cx="5730242" cy="1844704"/>
          </a:xfrm>
          <a:prstGeom prst="rect">
            <a:avLst/>
          </a:prstGeom>
        </p:spPr>
      </p:pic>
    </p:spTree>
    <p:extLst>
      <p:ext uri="{BB962C8B-B14F-4D97-AF65-F5344CB8AC3E}">
        <p14:creationId xmlns:p14="http://schemas.microsoft.com/office/powerpoint/2010/main" val="307424313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2" grpId="0" animBg="1"/>
      <p:bldP spid="23" grpId="0" animBg="1"/>
      <p:bldP spid="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241714" y="157600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241714" y="1576005"/>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458479" y="1597456"/>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347983" y="1649446"/>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0" name="矩形 19"/>
          <p:cNvSpPr/>
          <p:nvPr/>
        </p:nvSpPr>
        <p:spPr>
          <a:xfrm>
            <a:off x="4468951" y="2596090"/>
            <a:ext cx="6506078" cy="1338828"/>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查看</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节点详情</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a:t>
            </a:r>
            <a:r>
              <a:rPr lang="en-US" altLang="zh-CN" b="1" dirty="0" err="1">
                <a:solidFill>
                  <a:srgbClr val="4472C4"/>
                </a:solidFill>
                <a:cs typeface="汉仪旗黑-55简" panose="00020600040101010101" charset="-128"/>
                <a:sym typeface="Arial"/>
              </a:rPr>
              <a:t>po</a:t>
            </a:r>
            <a:r>
              <a:rPr lang="en-US" altLang="zh-CN" b="1" dirty="0">
                <a:solidFill>
                  <a:srgbClr val="4472C4"/>
                </a:solidFill>
                <a:cs typeface="汉仪旗黑-55简" panose="00020600040101010101" charset="-128"/>
                <a:sym typeface="Arial"/>
              </a:rPr>
              <a:t> -o wide</a:t>
            </a:r>
          </a:p>
          <a:p>
            <a:pPr>
              <a:lnSpc>
                <a:spcPct val="150000"/>
              </a:lnSpc>
            </a:pPr>
            <a:r>
              <a:rPr lang="zh-CN" altLang="en-US" b="1" dirty="0">
                <a:solidFill>
                  <a:srgbClr val="4472C4"/>
                </a:solidFill>
                <a:cs typeface="汉仪旗黑-55简" panose="00020600040101010101" charset="-128"/>
                <a:sym typeface="Arial"/>
              </a:rPr>
              <a:t>不止可以看到</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名称，运行状态，还可以看到</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被分配到哪台</a:t>
            </a:r>
            <a:r>
              <a:rPr lang="en-US" altLang="zh-CN" b="1" dirty="0">
                <a:solidFill>
                  <a:srgbClr val="4472C4"/>
                </a:solidFill>
                <a:cs typeface="汉仪旗黑-55简" panose="00020600040101010101" charset="-128"/>
                <a:sym typeface="Arial"/>
              </a:rPr>
              <a:t>work</a:t>
            </a:r>
            <a:r>
              <a:rPr lang="zh-CN" altLang="en-US" b="1" dirty="0">
                <a:solidFill>
                  <a:srgbClr val="4472C4"/>
                </a:solidFill>
                <a:cs typeface="汉仪旗黑-55简" panose="00020600040101010101" charset="-128"/>
                <a:sym typeface="Arial"/>
              </a:rPr>
              <a:t>节点，便于后续排查问题</a:t>
            </a:r>
            <a:endParaRPr lang="en-US" altLang="zh-CN" b="1" dirty="0">
              <a:solidFill>
                <a:srgbClr val="4472C4"/>
              </a:solidFill>
              <a:cs typeface="汉仪旗黑-55简" panose="00020600040101010101" charset="-128"/>
              <a:sym typeface="Arial"/>
            </a:endParaRPr>
          </a:p>
        </p:txBody>
      </p:sp>
      <p:sp>
        <p:nvSpPr>
          <p:cNvPr id="22" name="等腰三角形 21"/>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5866" y="3894906"/>
            <a:ext cx="6875155" cy="2456857"/>
          </a:xfrm>
          <a:prstGeom prst="rect">
            <a:avLst/>
          </a:prstGeom>
        </p:spPr>
      </p:pic>
    </p:spTree>
    <p:extLst>
      <p:ext uri="{BB962C8B-B14F-4D97-AF65-F5344CB8AC3E}">
        <p14:creationId xmlns:p14="http://schemas.microsoft.com/office/powerpoint/2010/main" val="337932050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024468" y="173644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024468" y="173644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241233" y="175789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130737" y="180988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0" name="矩形 19"/>
          <p:cNvSpPr/>
          <p:nvPr/>
        </p:nvSpPr>
        <p:spPr>
          <a:xfrm>
            <a:off x="4880089" y="2453100"/>
            <a:ext cx="6096000" cy="923330"/>
          </a:xfrm>
          <a:prstGeom prst="rect">
            <a:avLst/>
          </a:prstGeom>
        </p:spPr>
        <p:txBody>
          <a:bodyPr>
            <a:spAutoFit/>
          </a:bodyPr>
          <a:lstStyle/>
          <a:p>
            <a:pPr>
              <a:lnSpc>
                <a:spcPct val="150000"/>
              </a:lnSpc>
            </a:pPr>
            <a:r>
              <a:rPr lang="zh-CN" altLang="en-US" b="1" dirty="0">
                <a:solidFill>
                  <a:srgbClr val="4472C4"/>
                </a:solidFill>
                <a:cs typeface="汉仪旗黑-55简" panose="00020600040101010101" charset="-128"/>
                <a:sym typeface="Arial"/>
              </a:rPr>
              <a:t>查看</a:t>
            </a:r>
            <a:r>
              <a:rPr lang="en-US" altLang="zh-CN" b="1" dirty="0">
                <a:solidFill>
                  <a:srgbClr val="4472C4"/>
                </a:solidFill>
                <a:cs typeface="汉仪旗黑-55简" panose="00020600040101010101" charset="-128"/>
                <a:sym typeface="Arial"/>
              </a:rPr>
              <a:t>k8s</a:t>
            </a:r>
            <a:r>
              <a:rPr lang="zh-CN" altLang="en-US" b="1" dirty="0">
                <a:solidFill>
                  <a:srgbClr val="4472C4"/>
                </a:solidFill>
                <a:cs typeface="汉仪旗黑-55简" panose="00020600040101010101" charset="-128"/>
                <a:sym typeface="Arial"/>
              </a:rPr>
              <a:t>系统命令空间下的</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状态：</a:t>
            </a:r>
            <a:r>
              <a:rPr lang="en-US" altLang="zh-CN" b="1" dirty="0">
                <a:solidFill>
                  <a:srgbClr val="4472C4"/>
                </a:solidFill>
                <a:cs typeface="汉仪旗黑-55简" panose="00020600040101010101" charset="-128"/>
                <a:sym typeface="Arial"/>
              </a:rPr>
              <a:t> </a:t>
            </a: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pod –n </a:t>
            </a:r>
            <a:r>
              <a:rPr lang="en-US" altLang="zh-CN" b="1" dirty="0" err="1">
                <a:solidFill>
                  <a:srgbClr val="4472C4"/>
                </a:solidFill>
                <a:cs typeface="汉仪旗黑-55简" panose="00020600040101010101" charset="-128"/>
                <a:sym typeface="Arial"/>
              </a:rPr>
              <a:t>kube</a:t>
            </a:r>
            <a:r>
              <a:rPr lang="en-US" altLang="zh-CN" b="1" dirty="0">
                <a:solidFill>
                  <a:srgbClr val="4472C4"/>
                </a:solidFill>
                <a:cs typeface="汉仪旗黑-55简" panose="00020600040101010101" charset="-128"/>
                <a:sym typeface="Arial"/>
              </a:rPr>
              <a:t>-system</a:t>
            </a:r>
          </a:p>
        </p:txBody>
      </p:sp>
      <p:pic>
        <p:nvPicPr>
          <p:cNvPr id="21" name="图片 20"/>
          <p:cNvPicPr/>
          <p:nvPr/>
        </p:nvPicPr>
        <p:blipFill>
          <a:blip r:embed="rId2"/>
          <a:stretch>
            <a:fillRect/>
          </a:stretch>
        </p:blipFill>
        <p:spPr>
          <a:xfrm>
            <a:off x="5024468" y="3728132"/>
            <a:ext cx="5319400" cy="2287658"/>
          </a:xfrm>
          <a:prstGeom prst="rect">
            <a:avLst/>
          </a:prstGeom>
          <a:ln>
            <a:noFill/>
          </a:ln>
          <a:effectLst>
            <a:outerShdw blurRad="190500" algn="tl" rotWithShape="0">
              <a:srgbClr val="000000">
                <a:alpha val="70000"/>
              </a:srgbClr>
            </a:outerShdw>
          </a:effectLst>
        </p:spPr>
      </p:pic>
      <p:sp>
        <p:nvSpPr>
          <p:cNvPr id="22" name="等腰三角形 21"/>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70798143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2" grpId="0" animBg="1"/>
      <p:bldP spid="23" grpId="0" animBg="1"/>
      <p:bldP spid="2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rotWithShape="1">
          <a:blip r:embed="rId10" cstate="screen">
            <a:extLst>
              <a:ext uri="{28A0092B-C50C-407E-A947-70E740481C1C}">
                <a14:useLocalDpi xmlns:a14="http://schemas.microsoft.com/office/drawing/2010/main"/>
              </a:ext>
            </a:extLst>
          </a:blip>
          <a:srcRect/>
          <a:stretch>
            <a:fillRect/>
          </a:stretch>
        </p:blipFill>
        <p:spPr>
          <a:xfrm>
            <a:off x="0" y="0"/>
            <a:ext cx="12192000" cy="6858000"/>
          </a:xfrm>
          <a:prstGeom prst="rect">
            <a:avLst/>
          </a:prstGeom>
        </p:spPr>
      </p:pic>
      <p:sp>
        <p:nvSpPr>
          <p:cNvPr id="6" name="矩形 5"/>
          <p:cNvSpPr/>
          <p:nvPr/>
        </p:nvSpPr>
        <p:spPr>
          <a:xfrm>
            <a:off x="0" y="61555"/>
            <a:ext cx="12192000" cy="6858000"/>
          </a:xfrm>
          <a:prstGeom prst="rect">
            <a:avLst/>
          </a:prstGeom>
          <a:solidFill>
            <a:schemeClr val="accent1">
              <a:lumMod val="75000"/>
              <a:alpha val="6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标题 1"/>
          <p:cNvSpPr txBox="1"/>
          <p:nvPr/>
        </p:nvSpPr>
        <p:spPr>
          <a:xfrm>
            <a:off x="4721904" y="599411"/>
            <a:ext cx="2748191" cy="1538513"/>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evelB w="38100" h="38100"/>
            </a:sp3d>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6600" b="1"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mn-lt"/>
                <a:ea typeface="+mn-ea"/>
                <a:cs typeface="+mn-ea"/>
                <a:sym typeface="+mn-lt"/>
              </a:rPr>
              <a:t>目录</a:t>
            </a:r>
            <a:endParaRPr lang="en-US" altLang="zh-CN" sz="6600" b="1" dirty="0">
              <a:solidFill>
                <a:schemeClr val="bg1"/>
              </a:solidFill>
              <a:effectLst>
                <a:outerShdw blurRad="50800" dist="38100" dir="2700000" algn="tl" rotWithShape="0">
                  <a:prstClr val="black">
                    <a:alpha val="40000"/>
                  </a:prstClr>
                </a:outerShdw>
                <a:reflection blurRad="6350" stA="55000" endA="300" endPos="45500" dir="5400000" sy="-100000" algn="bl" rotWithShape="0"/>
              </a:effectLst>
              <a:latin typeface="+mn-lt"/>
              <a:ea typeface="+mn-ea"/>
              <a:cs typeface="+mn-ea"/>
              <a:sym typeface="+mn-lt"/>
            </a:endParaRPr>
          </a:p>
          <a:p>
            <a:r>
              <a:rPr lang="en-US" altLang="zh-CN" sz="2800" b="1" dirty="0">
                <a:solidFill>
                  <a:schemeClr val="bg1"/>
                </a:solidFill>
                <a:latin typeface="+mn-lt"/>
                <a:ea typeface="+mn-ea"/>
                <a:cs typeface="+mn-ea"/>
                <a:sym typeface="+mn-lt"/>
              </a:rPr>
              <a:t>C O N T E X T</a:t>
            </a:r>
            <a:endParaRPr lang="zh-CN" altLang="en-US" sz="2800" b="1" dirty="0">
              <a:solidFill>
                <a:schemeClr val="bg1"/>
              </a:solidFill>
              <a:latin typeface="+mn-lt"/>
              <a:ea typeface="+mn-ea"/>
              <a:cs typeface="+mn-ea"/>
              <a:sym typeface="+mn-lt"/>
            </a:endParaRPr>
          </a:p>
        </p:txBody>
      </p:sp>
      <p:sp>
        <p:nvSpPr>
          <p:cNvPr id="12" name="MH_SubTitle_1"/>
          <p:cNvSpPr txBox="1"/>
          <p:nvPr>
            <p:custDataLst>
              <p:tags r:id="rId1"/>
            </p:custDataLst>
          </p:nvPr>
        </p:nvSpPr>
        <p:spPr>
          <a:xfrm>
            <a:off x="2943463" y="2650502"/>
            <a:ext cx="2684899" cy="430887"/>
          </a:xfrm>
          <a:prstGeom prst="rect">
            <a:avLst/>
          </a:prstGeom>
          <a:noFill/>
        </p:spPr>
        <p:txBody>
          <a:bodyPr wrap="square" lIns="0" tIns="0" rIns="0" bIns="0" anchor="ctr">
            <a:spAutoFit/>
          </a:bodyPr>
          <a:lstStyle/>
          <a:p>
            <a:r>
              <a:rPr lang="zh-CN" altLang="en-US" sz="2800" b="1" dirty="0">
                <a:solidFill>
                  <a:schemeClr val="bg1"/>
                </a:solidFill>
                <a:cs typeface="+mn-ea"/>
                <a:sym typeface="+mn-lt"/>
              </a:rPr>
              <a:t>登录服务器问题</a:t>
            </a:r>
          </a:p>
        </p:txBody>
      </p:sp>
      <p:sp>
        <p:nvSpPr>
          <p:cNvPr id="13" name="MH_SubTitle_1"/>
          <p:cNvSpPr txBox="1"/>
          <p:nvPr>
            <p:custDataLst>
              <p:tags r:id="rId2"/>
            </p:custDataLst>
          </p:nvPr>
        </p:nvSpPr>
        <p:spPr>
          <a:xfrm>
            <a:off x="7685067" y="2627915"/>
            <a:ext cx="3206175" cy="430887"/>
          </a:xfrm>
          <a:prstGeom prst="rect">
            <a:avLst/>
          </a:prstGeom>
          <a:noFill/>
        </p:spPr>
        <p:txBody>
          <a:bodyPr wrap="square" lIns="0" tIns="0" rIns="0" bIns="0" anchor="ctr">
            <a:spAutoFit/>
          </a:bodyPr>
          <a:lstStyle/>
          <a:p>
            <a:r>
              <a:rPr lang="en-US" altLang="zh-CN" sz="2800" b="1" dirty="0">
                <a:solidFill>
                  <a:schemeClr val="bg1"/>
                </a:solidFill>
                <a:cs typeface="+mn-ea"/>
                <a:sym typeface="+mn-lt"/>
              </a:rPr>
              <a:t>Linux k8s</a:t>
            </a:r>
            <a:r>
              <a:rPr lang="zh-CN" altLang="en-US" sz="2800" b="1" dirty="0">
                <a:solidFill>
                  <a:schemeClr val="bg1"/>
                </a:solidFill>
                <a:cs typeface="+mn-ea"/>
                <a:sym typeface="+mn-lt"/>
              </a:rPr>
              <a:t>基本命令</a:t>
            </a:r>
          </a:p>
        </p:txBody>
      </p:sp>
      <p:sp>
        <p:nvSpPr>
          <p:cNvPr id="14" name="MH_SubTitle_1"/>
          <p:cNvSpPr txBox="1"/>
          <p:nvPr>
            <p:custDataLst>
              <p:tags r:id="rId3"/>
            </p:custDataLst>
          </p:nvPr>
        </p:nvSpPr>
        <p:spPr>
          <a:xfrm>
            <a:off x="2943463" y="3567853"/>
            <a:ext cx="2684899" cy="430887"/>
          </a:xfrm>
          <a:prstGeom prst="rect">
            <a:avLst/>
          </a:prstGeom>
          <a:noFill/>
        </p:spPr>
        <p:txBody>
          <a:bodyPr wrap="square" lIns="0" tIns="0" rIns="0" bIns="0" anchor="ctr">
            <a:spAutoFit/>
          </a:bodyPr>
          <a:lstStyle/>
          <a:p>
            <a:r>
              <a:rPr lang="zh-CN" altLang="en-US" sz="2800" b="1" dirty="0">
                <a:solidFill>
                  <a:schemeClr val="bg1"/>
                </a:solidFill>
                <a:cs typeface="+mn-ea"/>
                <a:sym typeface="+mn-lt"/>
              </a:rPr>
              <a:t>容器内基本操作</a:t>
            </a:r>
          </a:p>
        </p:txBody>
      </p:sp>
      <p:sp>
        <p:nvSpPr>
          <p:cNvPr id="15" name="MH_SubTitle_1"/>
          <p:cNvSpPr txBox="1"/>
          <p:nvPr>
            <p:custDataLst>
              <p:tags r:id="rId4"/>
            </p:custDataLst>
          </p:nvPr>
        </p:nvSpPr>
        <p:spPr>
          <a:xfrm>
            <a:off x="7682206" y="3567853"/>
            <a:ext cx="3033455" cy="430887"/>
          </a:xfrm>
          <a:prstGeom prst="rect">
            <a:avLst/>
          </a:prstGeom>
          <a:noFill/>
        </p:spPr>
        <p:txBody>
          <a:bodyPr wrap="square" lIns="0" tIns="0" rIns="0" bIns="0" anchor="ctr">
            <a:spAutoFit/>
          </a:bodyPr>
          <a:lstStyle/>
          <a:p>
            <a:r>
              <a:rPr lang="zh-CN" altLang="en-US" sz="2800" b="1" dirty="0">
                <a:solidFill>
                  <a:schemeClr val="bg1"/>
                </a:solidFill>
                <a:cs typeface="+mn-ea"/>
                <a:sym typeface="+mn-lt"/>
              </a:rPr>
              <a:t>数据库基本操作</a:t>
            </a:r>
          </a:p>
        </p:txBody>
      </p:sp>
      <p:sp>
        <p:nvSpPr>
          <p:cNvPr id="22" name="椭圆 21"/>
          <p:cNvSpPr/>
          <p:nvPr/>
        </p:nvSpPr>
        <p:spPr>
          <a:xfrm>
            <a:off x="2320652" y="2650501"/>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1</a:t>
            </a:r>
            <a:endParaRPr lang="zh-CN" altLang="en-US" sz="2400" dirty="0">
              <a:solidFill>
                <a:schemeClr val="accent1"/>
              </a:solidFill>
              <a:cs typeface="+mn-ea"/>
              <a:sym typeface="+mn-lt"/>
            </a:endParaRPr>
          </a:p>
        </p:txBody>
      </p:sp>
      <p:sp>
        <p:nvSpPr>
          <p:cNvPr id="26" name="椭圆 25"/>
          <p:cNvSpPr/>
          <p:nvPr/>
        </p:nvSpPr>
        <p:spPr>
          <a:xfrm>
            <a:off x="7111727" y="2646975"/>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2</a:t>
            </a:r>
            <a:endParaRPr lang="zh-CN" altLang="en-US" sz="2400" dirty="0">
              <a:solidFill>
                <a:schemeClr val="accent1"/>
              </a:solidFill>
              <a:cs typeface="+mn-ea"/>
              <a:sym typeface="+mn-lt"/>
            </a:endParaRPr>
          </a:p>
        </p:txBody>
      </p:sp>
      <p:sp>
        <p:nvSpPr>
          <p:cNvPr id="27" name="椭圆 26"/>
          <p:cNvSpPr/>
          <p:nvPr/>
        </p:nvSpPr>
        <p:spPr>
          <a:xfrm>
            <a:off x="2319045" y="3567853"/>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3</a:t>
            </a:r>
            <a:endParaRPr lang="zh-CN" altLang="en-US" sz="2400" dirty="0">
              <a:solidFill>
                <a:schemeClr val="accent1"/>
              </a:solidFill>
              <a:cs typeface="+mn-ea"/>
              <a:sym typeface="+mn-lt"/>
            </a:endParaRPr>
          </a:p>
        </p:txBody>
      </p:sp>
      <p:sp>
        <p:nvSpPr>
          <p:cNvPr id="28" name="椭圆 27"/>
          <p:cNvSpPr/>
          <p:nvPr/>
        </p:nvSpPr>
        <p:spPr>
          <a:xfrm>
            <a:off x="7108866" y="3590970"/>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4</a:t>
            </a:r>
            <a:endParaRPr lang="zh-CN" altLang="en-US" sz="2400" dirty="0">
              <a:solidFill>
                <a:schemeClr val="accent1"/>
              </a:solidFill>
              <a:cs typeface="+mn-ea"/>
              <a:sym typeface="+mn-lt"/>
            </a:endParaRPr>
          </a:p>
        </p:txBody>
      </p:sp>
      <p:sp>
        <p:nvSpPr>
          <p:cNvPr id="16" name="TextBox 4">
            <a:extLst>
              <a:ext uri="{FF2B5EF4-FFF2-40B4-BE49-F238E27FC236}">
                <a16:creationId xmlns:a16="http://schemas.microsoft.com/office/drawing/2014/main" id="{EB684C7E-20A7-9694-F2D4-694B922B40F4}"/>
              </a:ext>
            </a:extLst>
          </p:cNvPr>
          <p:cNvSpPr txBox="1"/>
          <p:nvPr/>
        </p:nvSpPr>
        <p:spPr>
          <a:xfrm>
            <a:off x="0" y="0"/>
            <a:ext cx="453650" cy="123111"/>
          </a:xfrm>
          <a:prstGeom prst="rect">
            <a:avLst/>
          </a:prstGeom>
          <a:noFill/>
        </p:spPr>
        <p:txBody>
          <a:bodyPr wrap="square" rtlCol="0">
            <a:spAutoFit/>
          </a:bodyPr>
          <a:lstStyle/>
          <a:p>
            <a:pPr>
              <a:lnSpc>
                <a:spcPct val="200000"/>
              </a:lnSpc>
            </a:pPr>
            <a:r>
              <a:rPr lang="zh-CN" altLang="en-US" sz="100" dirty="0">
                <a:solidFill>
                  <a:schemeClr val="tx1">
                    <a:alpha val="0"/>
                  </a:schemeClr>
                </a:solidFill>
                <a:cs typeface="+mn-ea"/>
                <a:sym typeface="+mn-lt"/>
              </a:rPr>
              <a:t>行业</a:t>
            </a:r>
            <a:r>
              <a:rPr lang="en-US" altLang="zh-CN" sz="100" dirty="0">
                <a:solidFill>
                  <a:schemeClr val="tx1">
                    <a:alpha val="0"/>
                  </a:schemeClr>
                </a:solidFill>
                <a:cs typeface="+mn-ea"/>
                <a:sym typeface="+mn-lt"/>
              </a:rPr>
              <a:t>PPT</a:t>
            </a:r>
            <a:r>
              <a:rPr lang="zh-CN" altLang="en-US" sz="100" dirty="0">
                <a:solidFill>
                  <a:schemeClr val="tx1">
                    <a:alpha val="0"/>
                  </a:schemeClr>
                </a:solidFill>
                <a:cs typeface="+mn-ea"/>
                <a:sym typeface="+mn-lt"/>
              </a:rPr>
              <a:t>模板</a:t>
            </a:r>
            <a:r>
              <a:rPr lang="en-US" altLang="zh-CN" sz="100" dirty="0">
                <a:solidFill>
                  <a:schemeClr val="tx1">
                    <a:alpha val="0"/>
                  </a:schemeClr>
                </a:solidFill>
                <a:cs typeface="+mn-ea"/>
                <a:sym typeface="+mn-lt"/>
              </a:rPr>
              <a:t>http://www.1ppt.com/hangye/</a:t>
            </a:r>
          </a:p>
        </p:txBody>
      </p:sp>
      <p:sp>
        <p:nvSpPr>
          <p:cNvPr id="17" name="MH_SubTitle_1"/>
          <p:cNvSpPr txBox="1"/>
          <p:nvPr>
            <p:custDataLst>
              <p:tags r:id="rId5"/>
            </p:custDataLst>
          </p:nvPr>
        </p:nvSpPr>
        <p:spPr>
          <a:xfrm>
            <a:off x="2943462" y="4459388"/>
            <a:ext cx="3033455" cy="430887"/>
          </a:xfrm>
          <a:prstGeom prst="rect">
            <a:avLst/>
          </a:prstGeom>
          <a:noFill/>
        </p:spPr>
        <p:txBody>
          <a:bodyPr wrap="square" lIns="0" tIns="0" rIns="0" bIns="0" anchor="ctr">
            <a:spAutoFit/>
          </a:bodyPr>
          <a:lstStyle/>
          <a:p>
            <a:r>
              <a:rPr lang="zh-CN" altLang="en-US" sz="2800" b="1" dirty="0">
                <a:solidFill>
                  <a:schemeClr val="bg1"/>
                </a:solidFill>
                <a:cs typeface="+mn-ea"/>
                <a:sym typeface="+mn-lt"/>
              </a:rPr>
              <a:t>业务访问问题</a:t>
            </a:r>
          </a:p>
        </p:txBody>
      </p:sp>
      <p:sp>
        <p:nvSpPr>
          <p:cNvPr id="18" name="椭圆 17"/>
          <p:cNvSpPr/>
          <p:nvPr/>
        </p:nvSpPr>
        <p:spPr>
          <a:xfrm>
            <a:off x="2319044" y="4448188"/>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5</a:t>
            </a:r>
            <a:endParaRPr lang="zh-CN" altLang="en-US" sz="2400" dirty="0">
              <a:solidFill>
                <a:schemeClr val="accent1"/>
              </a:solidFill>
              <a:cs typeface="+mn-ea"/>
              <a:sym typeface="+mn-lt"/>
            </a:endParaRPr>
          </a:p>
        </p:txBody>
      </p:sp>
      <p:sp>
        <p:nvSpPr>
          <p:cNvPr id="19" name="椭圆 18"/>
          <p:cNvSpPr/>
          <p:nvPr/>
        </p:nvSpPr>
        <p:spPr>
          <a:xfrm>
            <a:off x="7108866" y="4460938"/>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6</a:t>
            </a:r>
            <a:endParaRPr lang="zh-CN" altLang="en-US" sz="2400" dirty="0">
              <a:solidFill>
                <a:schemeClr val="accent1"/>
              </a:solidFill>
              <a:cs typeface="+mn-ea"/>
              <a:sym typeface="+mn-lt"/>
            </a:endParaRPr>
          </a:p>
        </p:txBody>
      </p:sp>
      <p:sp>
        <p:nvSpPr>
          <p:cNvPr id="20" name="MH_SubTitle_1"/>
          <p:cNvSpPr txBox="1"/>
          <p:nvPr>
            <p:custDataLst>
              <p:tags r:id="rId6"/>
            </p:custDataLst>
          </p:nvPr>
        </p:nvSpPr>
        <p:spPr>
          <a:xfrm>
            <a:off x="7682206" y="4475308"/>
            <a:ext cx="3033455" cy="430887"/>
          </a:xfrm>
          <a:prstGeom prst="rect">
            <a:avLst/>
          </a:prstGeom>
          <a:noFill/>
        </p:spPr>
        <p:txBody>
          <a:bodyPr wrap="square" lIns="0" tIns="0" rIns="0" bIns="0" anchor="ctr">
            <a:spAutoFit/>
          </a:bodyPr>
          <a:lstStyle/>
          <a:p>
            <a:r>
              <a:rPr lang="zh-CN" altLang="en-US" sz="2800" b="1" dirty="0" smtClean="0">
                <a:solidFill>
                  <a:schemeClr val="bg1"/>
                </a:solidFill>
                <a:cs typeface="+mn-ea"/>
                <a:sym typeface="+mn-lt"/>
              </a:rPr>
              <a:t>离线镜像包</a:t>
            </a:r>
            <a:r>
              <a:rPr lang="zh-CN" altLang="en-US" sz="2800" b="1" dirty="0" smtClean="0">
                <a:solidFill>
                  <a:schemeClr val="bg1"/>
                </a:solidFill>
                <a:cs typeface="+mn-ea"/>
                <a:sym typeface="+mn-lt"/>
              </a:rPr>
              <a:t>生成</a:t>
            </a:r>
            <a:endParaRPr lang="zh-CN" altLang="en-US" sz="2800" b="1" dirty="0">
              <a:solidFill>
                <a:schemeClr val="bg1"/>
              </a:solidFill>
              <a:cs typeface="+mn-ea"/>
              <a:sym typeface="+mn-lt"/>
            </a:endParaRPr>
          </a:p>
        </p:txBody>
      </p:sp>
      <p:sp>
        <p:nvSpPr>
          <p:cNvPr id="21" name="椭圆 20"/>
          <p:cNvSpPr/>
          <p:nvPr/>
        </p:nvSpPr>
        <p:spPr>
          <a:xfrm>
            <a:off x="2319044" y="5350923"/>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7</a:t>
            </a:r>
            <a:endParaRPr lang="zh-CN" altLang="en-US" sz="2400" dirty="0">
              <a:solidFill>
                <a:schemeClr val="accent1"/>
              </a:solidFill>
              <a:cs typeface="+mn-ea"/>
              <a:sym typeface="+mn-lt"/>
            </a:endParaRPr>
          </a:p>
        </p:txBody>
      </p:sp>
      <p:sp>
        <p:nvSpPr>
          <p:cNvPr id="23" name="MH_SubTitle_1"/>
          <p:cNvSpPr txBox="1"/>
          <p:nvPr>
            <p:custDataLst>
              <p:tags r:id="rId7"/>
            </p:custDataLst>
          </p:nvPr>
        </p:nvSpPr>
        <p:spPr>
          <a:xfrm>
            <a:off x="2943462" y="5350923"/>
            <a:ext cx="3033455" cy="430887"/>
          </a:xfrm>
          <a:prstGeom prst="rect">
            <a:avLst/>
          </a:prstGeom>
          <a:noFill/>
        </p:spPr>
        <p:txBody>
          <a:bodyPr wrap="square" lIns="0" tIns="0" rIns="0" bIns="0" anchor="ctr">
            <a:spAutoFit/>
          </a:bodyPr>
          <a:lstStyle/>
          <a:p>
            <a:r>
              <a:rPr lang="zh-CN" altLang="en-US" sz="2800" b="1" dirty="0" smtClean="0">
                <a:solidFill>
                  <a:schemeClr val="bg1"/>
                </a:solidFill>
                <a:cs typeface="+mn-ea"/>
                <a:sym typeface="+mn-lt"/>
              </a:rPr>
              <a:t>如何使用</a:t>
            </a:r>
            <a:r>
              <a:rPr lang="en-US" altLang="zh-CN" sz="2800" b="1" dirty="0" err="1" smtClean="0">
                <a:solidFill>
                  <a:schemeClr val="bg1"/>
                </a:solidFill>
                <a:cs typeface="+mn-ea"/>
                <a:sym typeface="+mn-lt"/>
              </a:rPr>
              <a:t>kibana</a:t>
            </a:r>
            <a:endParaRPr lang="zh-CN" altLang="en-US" sz="2800" b="1" dirty="0">
              <a:solidFill>
                <a:schemeClr val="bg1"/>
              </a:solidFill>
              <a:cs typeface="+mn-ea"/>
              <a:sym typeface="+mn-lt"/>
            </a:endParaRPr>
          </a:p>
        </p:txBody>
      </p:sp>
      <p:sp>
        <p:nvSpPr>
          <p:cNvPr id="24" name="椭圆 23"/>
          <p:cNvSpPr/>
          <p:nvPr/>
        </p:nvSpPr>
        <p:spPr>
          <a:xfrm>
            <a:off x="7108866" y="5320207"/>
            <a:ext cx="430887" cy="430887"/>
          </a:xfrm>
          <a:prstGeom prst="ellipse">
            <a:avLst/>
          </a:prstGeom>
          <a:solidFill>
            <a:srgbClr val="EBEBE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accent1"/>
                </a:solidFill>
                <a:cs typeface="+mn-ea"/>
                <a:sym typeface="+mn-lt"/>
              </a:rPr>
              <a:t>8</a:t>
            </a:r>
            <a:endParaRPr lang="zh-CN" altLang="en-US" sz="2400" dirty="0">
              <a:solidFill>
                <a:schemeClr val="accent1"/>
              </a:solidFill>
              <a:cs typeface="+mn-ea"/>
              <a:sym typeface="+mn-lt"/>
            </a:endParaRPr>
          </a:p>
        </p:txBody>
      </p:sp>
      <p:sp>
        <p:nvSpPr>
          <p:cNvPr id="25" name="MH_SubTitle_1"/>
          <p:cNvSpPr txBox="1"/>
          <p:nvPr>
            <p:custDataLst>
              <p:tags r:id="rId8"/>
            </p:custDataLst>
          </p:nvPr>
        </p:nvSpPr>
        <p:spPr>
          <a:xfrm>
            <a:off x="7682206" y="5348492"/>
            <a:ext cx="3033455" cy="430887"/>
          </a:xfrm>
          <a:prstGeom prst="rect">
            <a:avLst/>
          </a:prstGeom>
          <a:noFill/>
        </p:spPr>
        <p:txBody>
          <a:bodyPr wrap="square" lIns="0" tIns="0" rIns="0" bIns="0" anchor="ctr">
            <a:spAutoFit/>
          </a:bodyPr>
          <a:lstStyle/>
          <a:p>
            <a:r>
              <a:rPr lang="zh-CN" altLang="en-US" sz="2800" b="1" dirty="0" smtClean="0">
                <a:solidFill>
                  <a:schemeClr val="bg1"/>
                </a:solidFill>
                <a:cs typeface="+mn-ea"/>
                <a:sym typeface="+mn-lt"/>
              </a:rPr>
              <a:t>培训考核</a:t>
            </a:r>
            <a:endParaRPr lang="zh-CN" altLang="en-US" sz="2800" b="1" dirty="0">
              <a:solidFill>
                <a:schemeClr val="bg1"/>
              </a:solidFill>
              <a:cs typeface="+mn-ea"/>
              <a:sym typeface="+mn-lt"/>
            </a:endParaRPr>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1000"/>
                                        <p:tgtEl>
                                          <p:spTgt spid="14"/>
                                        </p:tgtEl>
                                      </p:cBhvr>
                                    </p:animEffect>
                                    <p:anim calcmode="lin" valueType="num">
                                      <p:cBhvr>
                                        <p:cTn id="23" dur="1000" fill="hold"/>
                                        <p:tgtEl>
                                          <p:spTgt spid="14"/>
                                        </p:tgtEl>
                                        <p:attrNameLst>
                                          <p:attrName>ppt_x</p:attrName>
                                        </p:attrNameLst>
                                      </p:cBhvr>
                                      <p:tavLst>
                                        <p:tav tm="0">
                                          <p:val>
                                            <p:strVal val="#ppt_x"/>
                                          </p:val>
                                        </p:tav>
                                        <p:tav tm="100000">
                                          <p:val>
                                            <p:strVal val="#ppt_x"/>
                                          </p:val>
                                        </p:tav>
                                      </p:tavLst>
                                    </p:anim>
                                    <p:anim calcmode="lin" valueType="num">
                                      <p:cBhvr>
                                        <p:cTn id="24" dur="1000" fill="hold"/>
                                        <p:tgtEl>
                                          <p:spTgt spid="1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1000"/>
                                        <p:tgtEl>
                                          <p:spTgt spid="15"/>
                                        </p:tgtEl>
                                      </p:cBhvr>
                                    </p:animEffect>
                                    <p:anim calcmode="lin" valueType="num">
                                      <p:cBhvr>
                                        <p:cTn id="28" dur="1000" fill="hold"/>
                                        <p:tgtEl>
                                          <p:spTgt spid="15"/>
                                        </p:tgtEl>
                                        <p:attrNameLst>
                                          <p:attrName>ppt_x</p:attrName>
                                        </p:attrNameLst>
                                      </p:cBhvr>
                                      <p:tavLst>
                                        <p:tav tm="0">
                                          <p:val>
                                            <p:strVal val="#ppt_x"/>
                                          </p:val>
                                        </p:tav>
                                        <p:tav tm="100000">
                                          <p:val>
                                            <p:strVal val="#ppt_x"/>
                                          </p:val>
                                        </p:tav>
                                      </p:tavLst>
                                    </p:anim>
                                    <p:anim calcmode="lin" valueType="num">
                                      <p:cBhvr>
                                        <p:cTn id="29" dur="1000" fill="hold"/>
                                        <p:tgtEl>
                                          <p:spTgt spid="15"/>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1000"/>
                                        <p:tgtEl>
                                          <p:spTgt spid="22"/>
                                        </p:tgtEl>
                                      </p:cBhvr>
                                    </p:animEffect>
                                    <p:anim calcmode="lin" valueType="num">
                                      <p:cBhvr>
                                        <p:cTn id="33" dur="1000" fill="hold"/>
                                        <p:tgtEl>
                                          <p:spTgt spid="22"/>
                                        </p:tgtEl>
                                        <p:attrNameLst>
                                          <p:attrName>ppt_x</p:attrName>
                                        </p:attrNameLst>
                                      </p:cBhvr>
                                      <p:tavLst>
                                        <p:tav tm="0">
                                          <p:val>
                                            <p:strVal val="#ppt_x"/>
                                          </p:val>
                                        </p:tav>
                                        <p:tav tm="100000">
                                          <p:val>
                                            <p:strVal val="#ppt_x"/>
                                          </p:val>
                                        </p:tav>
                                      </p:tavLst>
                                    </p:anim>
                                    <p:anim calcmode="lin" valueType="num">
                                      <p:cBhvr>
                                        <p:cTn id="34" dur="1000" fill="hold"/>
                                        <p:tgtEl>
                                          <p:spTgt spid="2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8"/>
                                        </p:tgtEl>
                                        <p:attrNameLst>
                                          <p:attrName>style.visibility</p:attrName>
                                        </p:attrNameLst>
                                      </p:cBhvr>
                                      <p:to>
                                        <p:strVal val="visible"/>
                                      </p:to>
                                    </p:set>
                                    <p:animEffect transition="in" filter="fade">
                                      <p:cBhvr>
                                        <p:cTn id="47" dur="1000"/>
                                        <p:tgtEl>
                                          <p:spTgt spid="28"/>
                                        </p:tgtEl>
                                      </p:cBhvr>
                                    </p:animEffect>
                                    <p:anim calcmode="lin" valueType="num">
                                      <p:cBhvr>
                                        <p:cTn id="48" dur="1000" fill="hold"/>
                                        <p:tgtEl>
                                          <p:spTgt spid="28"/>
                                        </p:tgtEl>
                                        <p:attrNameLst>
                                          <p:attrName>ppt_x</p:attrName>
                                        </p:attrNameLst>
                                      </p:cBhvr>
                                      <p:tavLst>
                                        <p:tav tm="0">
                                          <p:val>
                                            <p:strVal val="#ppt_x"/>
                                          </p:val>
                                        </p:tav>
                                        <p:tav tm="100000">
                                          <p:val>
                                            <p:strVal val="#ppt_x"/>
                                          </p:val>
                                        </p:tav>
                                      </p:tavLst>
                                    </p:anim>
                                    <p:anim calcmode="lin" valueType="num">
                                      <p:cBhvr>
                                        <p:cTn id="49" dur="1000" fill="hold"/>
                                        <p:tgtEl>
                                          <p:spTgt spid="28"/>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9"/>
                                        </p:tgtEl>
                                        <p:attrNameLst>
                                          <p:attrName>style.visibility</p:attrName>
                                        </p:attrNameLst>
                                      </p:cBhvr>
                                      <p:to>
                                        <p:strVal val="visible"/>
                                      </p:to>
                                    </p:set>
                                    <p:animEffect transition="in" filter="fade">
                                      <p:cBhvr>
                                        <p:cTn id="62" dur="1000"/>
                                        <p:tgtEl>
                                          <p:spTgt spid="19"/>
                                        </p:tgtEl>
                                      </p:cBhvr>
                                    </p:animEffect>
                                    <p:anim calcmode="lin" valueType="num">
                                      <p:cBhvr>
                                        <p:cTn id="63" dur="1000" fill="hold"/>
                                        <p:tgtEl>
                                          <p:spTgt spid="19"/>
                                        </p:tgtEl>
                                        <p:attrNameLst>
                                          <p:attrName>ppt_x</p:attrName>
                                        </p:attrNameLst>
                                      </p:cBhvr>
                                      <p:tavLst>
                                        <p:tav tm="0">
                                          <p:val>
                                            <p:strVal val="#ppt_x"/>
                                          </p:val>
                                        </p:tav>
                                        <p:tav tm="100000">
                                          <p:val>
                                            <p:strVal val="#ppt_x"/>
                                          </p:val>
                                        </p:tav>
                                      </p:tavLst>
                                    </p:anim>
                                    <p:anim calcmode="lin" valueType="num">
                                      <p:cBhvr>
                                        <p:cTn id="64" dur="1000" fill="hold"/>
                                        <p:tgtEl>
                                          <p:spTgt spid="19"/>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fade">
                                      <p:cBhvr>
                                        <p:cTn id="67" dur="1000"/>
                                        <p:tgtEl>
                                          <p:spTgt spid="20"/>
                                        </p:tgtEl>
                                      </p:cBhvr>
                                    </p:animEffect>
                                    <p:anim calcmode="lin" valueType="num">
                                      <p:cBhvr>
                                        <p:cTn id="68" dur="1000" fill="hold"/>
                                        <p:tgtEl>
                                          <p:spTgt spid="20"/>
                                        </p:tgtEl>
                                        <p:attrNameLst>
                                          <p:attrName>ppt_x</p:attrName>
                                        </p:attrNameLst>
                                      </p:cBhvr>
                                      <p:tavLst>
                                        <p:tav tm="0">
                                          <p:val>
                                            <p:strVal val="#ppt_x"/>
                                          </p:val>
                                        </p:tav>
                                        <p:tav tm="100000">
                                          <p:val>
                                            <p:strVal val="#ppt_x"/>
                                          </p:val>
                                        </p:tav>
                                      </p:tavLst>
                                    </p:anim>
                                    <p:anim calcmode="lin" valueType="num">
                                      <p:cBhvr>
                                        <p:cTn id="69" dur="1000" fill="hold"/>
                                        <p:tgtEl>
                                          <p:spTgt spid="20"/>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Effect transition="in" filter="fade">
                                      <p:cBhvr>
                                        <p:cTn id="72" dur="1000"/>
                                        <p:tgtEl>
                                          <p:spTgt spid="21"/>
                                        </p:tgtEl>
                                      </p:cBhvr>
                                    </p:animEffect>
                                    <p:anim calcmode="lin" valueType="num">
                                      <p:cBhvr>
                                        <p:cTn id="73" dur="1000" fill="hold"/>
                                        <p:tgtEl>
                                          <p:spTgt spid="21"/>
                                        </p:tgtEl>
                                        <p:attrNameLst>
                                          <p:attrName>ppt_x</p:attrName>
                                        </p:attrNameLst>
                                      </p:cBhvr>
                                      <p:tavLst>
                                        <p:tav tm="0">
                                          <p:val>
                                            <p:strVal val="#ppt_x"/>
                                          </p:val>
                                        </p:tav>
                                        <p:tav tm="100000">
                                          <p:val>
                                            <p:strVal val="#ppt_x"/>
                                          </p:val>
                                        </p:tav>
                                      </p:tavLst>
                                    </p:anim>
                                    <p:anim calcmode="lin" valueType="num">
                                      <p:cBhvr>
                                        <p:cTn id="74" dur="1000" fill="hold"/>
                                        <p:tgtEl>
                                          <p:spTgt spid="21"/>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Effect transition="in" filter="fade">
                                      <p:cBhvr>
                                        <p:cTn id="77" dur="1000"/>
                                        <p:tgtEl>
                                          <p:spTgt spid="23"/>
                                        </p:tgtEl>
                                      </p:cBhvr>
                                    </p:animEffect>
                                    <p:anim calcmode="lin" valueType="num">
                                      <p:cBhvr>
                                        <p:cTn id="78" dur="1000" fill="hold"/>
                                        <p:tgtEl>
                                          <p:spTgt spid="23"/>
                                        </p:tgtEl>
                                        <p:attrNameLst>
                                          <p:attrName>ppt_x</p:attrName>
                                        </p:attrNameLst>
                                      </p:cBhvr>
                                      <p:tavLst>
                                        <p:tav tm="0">
                                          <p:val>
                                            <p:strVal val="#ppt_x"/>
                                          </p:val>
                                        </p:tav>
                                        <p:tav tm="100000">
                                          <p:val>
                                            <p:strVal val="#ppt_x"/>
                                          </p:val>
                                        </p:tav>
                                      </p:tavLst>
                                    </p:anim>
                                    <p:anim calcmode="lin" valueType="num">
                                      <p:cBhvr>
                                        <p:cTn id="79" dur="1000" fill="hold"/>
                                        <p:tgtEl>
                                          <p:spTgt spid="23"/>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Effect transition="in" filter="fade">
                                      <p:cBhvr>
                                        <p:cTn id="82" dur="1000"/>
                                        <p:tgtEl>
                                          <p:spTgt spid="24"/>
                                        </p:tgtEl>
                                      </p:cBhvr>
                                    </p:animEffect>
                                    <p:anim calcmode="lin" valueType="num">
                                      <p:cBhvr>
                                        <p:cTn id="83" dur="1000" fill="hold"/>
                                        <p:tgtEl>
                                          <p:spTgt spid="24"/>
                                        </p:tgtEl>
                                        <p:attrNameLst>
                                          <p:attrName>ppt_x</p:attrName>
                                        </p:attrNameLst>
                                      </p:cBhvr>
                                      <p:tavLst>
                                        <p:tav tm="0">
                                          <p:val>
                                            <p:strVal val="#ppt_x"/>
                                          </p:val>
                                        </p:tav>
                                        <p:tav tm="100000">
                                          <p:val>
                                            <p:strVal val="#ppt_x"/>
                                          </p:val>
                                        </p:tav>
                                      </p:tavLst>
                                    </p:anim>
                                    <p:anim calcmode="lin" valueType="num">
                                      <p:cBhvr>
                                        <p:cTn id="84" dur="1000" fill="hold"/>
                                        <p:tgtEl>
                                          <p:spTgt spid="24"/>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1000"/>
                                        <p:tgtEl>
                                          <p:spTgt spid="25"/>
                                        </p:tgtEl>
                                      </p:cBhvr>
                                    </p:animEffect>
                                    <p:anim calcmode="lin" valueType="num">
                                      <p:cBhvr>
                                        <p:cTn id="88" dur="1000" fill="hold"/>
                                        <p:tgtEl>
                                          <p:spTgt spid="25"/>
                                        </p:tgtEl>
                                        <p:attrNameLst>
                                          <p:attrName>ppt_x</p:attrName>
                                        </p:attrNameLst>
                                      </p:cBhvr>
                                      <p:tavLst>
                                        <p:tav tm="0">
                                          <p:val>
                                            <p:strVal val="#ppt_x"/>
                                          </p:val>
                                        </p:tav>
                                        <p:tav tm="100000">
                                          <p:val>
                                            <p:strVal val="#ppt_x"/>
                                          </p:val>
                                        </p:tav>
                                      </p:tavLst>
                                    </p:anim>
                                    <p:anim calcmode="lin" valueType="num">
                                      <p:cBhvr>
                                        <p:cTn id="8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2" grpId="0"/>
      <p:bldP spid="13" grpId="0"/>
      <p:bldP spid="14" grpId="0"/>
      <p:bldP spid="15" grpId="0"/>
      <p:bldP spid="22" grpId="0" animBg="1"/>
      <p:bldP spid="26" grpId="0" animBg="1"/>
      <p:bldP spid="27" grpId="0" animBg="1"/>
      <p:bldP spid="28" grpId="0" animBg="1"/>
      <p:bldP spid="17" grpId="0"/>
      <p:bldP spid="18" grpId="0" animBg="1"/>
      <p:bldP spid="19" grpId="0" animBg="1"/>
      <p:bldP spid="20" grpId="0"/>
      <p:bldP spid="21" grpId="0" animBg="1"/>
      <p:bldP spid="23" grpId="0"/>
      <p:bldP spid="24"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024468" y="173644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024468" y="173644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241233" y="175789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130737" y="180988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0" name="矩形 19"/>
          <p:cNvSpPr/>
          <p:nvPr/>
        </p:nvSpPr>
        <p:spPr>
          <a:xfrm>
            <a:off x="4851214" y="2723055"/>
            <a:ext cx="6096000" cy="458459"/>
          </a:xfrm>
          <a:prstGeom prst="rect">
            <a:avLst/>
          </a:prstGeom>
        </p:spPr>
        <p:txBody>
          <a:bodyPr>
            <a:spAutoFit/>
          </a:bodyPr>
          <a:lstStyle/>
          <a:p>
            <a:pPr>
              <a:lnSpc>
                <a:spcPct val="150000"/>
              </a:lnSpc>
            </a:pPr>
            <a:r>
              <a:rPr lang="zh-CN" altLang="en-US" b="1" dirty="0">
                <a:solidFill>
                  <a:srgbClr val="4472C4"/>
                </a:solidFill>
                <a:cs typeface="汉仪旗黑-55简" panose="00020600040101010101" charset="-128"/>
                <a:sym typeface="Arial"/>
              </a:rPr>
              <a:t>查看</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日志：</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logs -f --tail=200 pod</a:t>
            </a:r>
            <a:r>
              <a:rPr lang="zh-CN" altLang="en-US" b="1" dirty="0">
                <a:solidFill>
                  <a:srgbClr val="4472C4"/>
                </a:solidFill>
                <a:cs typeface="汉仪旗黑-55简" panose="00020600040101010101" charset="-128"/>
                <a:sym typeface="Arial"/>
              </a:rPr>
              <a:t>名字</a:t>
            </a:r>
          </a:p>
        </p:txBody>
      </p:sp>
      <p:sp>
        <p:nvSpPr>
          <p:cNvPr id="22" name="等腰三角形 21"/>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椭圆 22"/>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椭圆 23"/>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3"/>
          <a:stretch>
            <a:fillRect/>
          </a:stretch>
        </p:blipFill>
        <p:spPr>
          <a:xfrm>
            <a:off x="4966255" y="3633757"/>
            <a:ext cx="5710992" cy="1715162"/>
          </a:xfrm>
          <a:prstGeom prst="rect">
            <a:avLst/>
          </a:prstGeom>
        </p:spPr>
      </p:pic>
    </p:spTree>
    <p:extLst>
      <p:ext uri="{BB962C8B-B14F-4D97-AF65-F5344CB8AC3E}">
        <p14:creationId xmlns:p14="http://schemas.microsoft.com/office/powerpoint/2010/main" val="167733288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1000"/>
                                        <p:tgtEl>
                                          <p:spTgt spid="24"/>
                                        </p:tgtEl>
                                      </p:cBhvr>
                                    </p:animEffect>
                                    <p:anim calcmode="lin" valueType="num">
                                      <p:cBhvr>
                                        <p:cTn id="40" dur="1000" fill="hold"/>
                                        <p:tgtEl>
                                          <p:spTgt spid="24"/>
                                        </p:tgtEl>
                                        <p:attrNameLst>
                                          <p:attrName>ppt_x</p:attrName>
                                        </p:attrNameLst>
                                      </p:cBhvr>
                                      <p:tavLst>
                                        <p:tav tm="0">
                                          <p:val>
                                            <p:strVal val="#ppt_x"/>
                                          </p:val>
                                        </p:tav>
                                        <p:tav tm="100000">
                                          <p:val>
                                            <p:strVal val="#ppt_x"/>
                                          </p:val>
                                        </p:tav>
                                      </p:tavLst>
                                    </p:anim>
                                    <p:anim calcmode="lin" valueType="num">
                                      <p:cBhvr>
                                        <p:cTn id="41" dur="1000" fill="hold"/>
                                        <p:tgtEl>
                                          <p:spTgt spid="24"/>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2" grpId="0" animBg="1"/>
      <p:bldP spid="23" grpId="0" animBg="1"/>
      <p:bldP spid="2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296170" y="162174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296170" y="1621747"/>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512935" y="1643198"/>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402439" y="1695188"/>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矩形 17"/>
          <p:cNvSpPr/>
          <p:nvPr/>
        </p:nvSpPr>
        <p:spPr>
          <a:xfrm>
            <a:off x="5178393" y="2385407"/>
            <a:ext cx="5226516" cy="3416320"/>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查看应用名：</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deploy</a:t>
            </a:r>
          </a:p>
          <a:p>
            <a:pPr>
              <a:lnSpc>
                <a:spcPct val="150000"/>
              </a:lnSpc>
            </a:pPr>
            <a:r>
              <a:rPr lang="zh-CN" altLang="en-US" b="1" dirty="0">
                <a:solidFill>
                  <a:srgbClr val="4472C4"/>
                </a:solidFill>
              </a:rPr>
              <a:t>增加、减少</a:t>
            </a:r>
            <a:r>
              <a:rPr lang="en-US" altLang="zh-CN" b="1" dirty="0">
                <a:solidFill>
                  <a:srgbClr val="4472C4"/>
                </a:solidFill>
              </a:rPr>
              <a:t>deploy</a:t>
            </a:r>
            <a:r>
              <a:rPr lang="zh-CN" altLang="en-US" b="1" dirty="0">
                <a:solidFill>
                  <a:srgbClr val="4472C4"/>
                </a:solidFill>
              </a:rPr>
              <a:t>的</a:t>
            </a:r>
            <a:r>
              <a:rPr lang="en-US" altLang="zh-CN" b="1" dirty="0">
                <a:solidFill>
                  <a:srgbClr val="4472C4"/>
                </a:solidFill>
              </a:rPr>
              <a:t>pod</a:t>
            </a:r>
            <a:r>
              <a:rPr lang="zh-CN" altLang="en-US" b="1" dirty="0">
                <a:solidFill>
                  <a:srgbClr val="4472C4"/>
                </a:solidFill>
              </a:rPr>
              <a:t>个数：</a:t>
            </a:r>
            <a:endParaRPr lang="en-US" altLang="zh-CN" b="1" dirty="0">
              <a:solidFill>
                <a:srgbClr val="4472C4"/>
              </a:solidFill>
            </a:endParaRPr>
          </a:p>
          <a:p>
            <a:pPr>
              <a:lnSpc>
                <a:spcPct val="150000"/>
              </a:lnSpc>
            </a:pPr>
            <a:r>
              <a:rPr lang="en-US" altLang="zh-CN" b="1" dirty="0" err="1">
                <a:solidFill>
                  <a:srgbClr val="4472C4"/>
                </a:solidFill>
              </a:rPr>
              <a:t>kubectl</a:t>
            </a:r>
            <a:r>
              <a:rPr lang="en-US" altLang="zh-CN" b="1" dirty="0">
                <a:solidFill>
                  <a:srgbClr val="4472C4"/>
                </a:solidFill>
              </a:rPr>
              <a:t> scale deploy </a:t>
            </a:r>
            <a:r>
              <a:rPr lang="en-US" altLang="zh-CN" b="1" dirty="0" err="1">
                <a:solidFill>
                  <a:srgbClr val="4472C4"/>
                </a:solidFill>
                <a:cs typeface="汉仪旗黑-55简" panose="00020600040101010101" charset="-128"/>
                <a:sym typeface="Arial"/>
              </a:rPr>
              <a:t>deploy</a:t>
            </a:r>
            <a:r>
              <a:rPr lang="zh-CN" altLang="en-US" b="1" dirty="0">
                <a:solidFill>
                  <a:srgbClr val="4472C4"/>
                </a:solidFill>
                <a:cs typeface="汉仪旗黑-55简" panose="00020600040101010101" charset="-128"/>
                <a:sym typeface="Arial"/>
              </a:rPr>
              <a:t>名字</a:t>
            </a:r>
            <a:r>
              <a:rPr lang="en-US" altLang="zh-CN" b="1" dirty="0">
                <a:solidFill>
                  <a:srgbClr val="4472C4"/>
                </a:solidFill>
                <a:cs typeface="汉仪旗黑-55简" panose="00020600040101010101" charset="-128"/>
                <a:sym typeface="Arial"/>
              </a:rPr>
              <a:t> </a:t>
            </a:r>
            <a:r>
              <a:rPr lang="en-US" altLang="zh-CN" b="1" dirty="0">
                <a:solidFill>
                  <a:srgbClr val="4472C4"/>
                </a:solidFill>
              </a:rPr>
              <a:t>--replicas=3</a:t>
            </a:r>
          </a:p>
          <a:p>
            <a:pPr>
              <a:lnSpc>
                <a:spcPct val="150000"/>
              </a:lnSpc>
            </a:pPr>
            <a:r>
              <a:rPr lang="zh-CN" altLang="en-US" b="1" dirty="0">
                <a:solidFill>
                  <a:srgbClr val="4472C4"/>
                </a:solidFill>
              </a:rPr>
              <a:t>以</a:t>
            </a:r>
            <a:r>
              <a:rPr lang="en-US" altLang="zh-CN" b="1" dirty="0">
                <a:solidFill>
                  <a:srgbClr val="4472C4"/>
                </a:solidFill>
                <a:cs typeface="汉仪旗黑-55简" panose="00020600040101010101" charset="-128"/>
                <a:sym typeface="Arial"/>
              </a:rPr>
              <a:t>celery-slow</a:t>
            </a:r>
            <a:r>
              <a:rPr lang="zh-CN" altLang="en-US" b="1" dirty="0">
                <a:solidFill>
                  <a:srgbClr val="4472C4"/>
                </a:solidFill>
                <a:cs typeface="汉仪旗黑-55简" panose="00020600040101010101" charset="-128"/>
                <a:sym typeface="Arial"/>
              </a:rPr>
              <a:t>为例</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初始</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个数为</a:t>
            </a:r>
            <a:r>
              <a:rPr lang="en-US" altLang="zh-CN" b="1" dirty="0">
                <a:solidFill>
                  <a:srgbClr val="4472C4"/>
                </a:solidFill>
                <a:cs typeface="汉仪旗黑-55简" panose="00020600040101010101" charset="-128"/>
                <a:sym typeface="Arial"/>
              </a:rPr>
              <a:t>2</a:t>
            </a:r>
            <a:r>
              <a:rPr lang="zh-CN" altLang="en-US" b="1" dirty="0">
                <a:solidFill>
                  <a:srgbClr val="4472C4"/>
                </a:solidFill>
                <a:cs typeface="汉仪旗黑-55简" panose="00020600040101010101" charset="-128"/>
                <a:sym typeface="Arial"/>
              </a:rPr>
              <a:t>，增加为</a:t>
            </a:r>
            <a:r>
              <a:rPr lang="en-US" altLang="zh-CN" b="1" dirty="0">
                <a:solidFill>
                  <a:srgbClr val="4472C4"/>
                </a:solidFill>
                <a:cs typeface="汉仪旗黑-55简" panose="00020600040101010101" charset="-128"/>
                <a:sym typeface="Arial"/>
              </a:rPr>
              <a:t>3</a:t>
            </a:r>
            <a:r>
              <a:rPr lang="zh-CN" altLang="en-US" b="1" dirty="0">
                <a:solidFill>
                  <a:srgbClr val="4472C4"/>
                </a:solidFill>
                <a:cs typeface="汉仪旗黑-55简" panose="00020600040101010101" charset="-128"/>
                <a:sym typeface="Arial"/>
              </a:rPr>
              <a:t>：</a:t>
            </a:r>
            <a:endParaRPr lang="en-US" altLang="zh-CN" b="1" dirty="0">
              <a:solidFill>
                <a:srgbClr val="4472C4"/>
              </a:solidFill>
            </a:endParaRPr>
          </a:p>
          <a:p>
            <a:pPr>
              <a:lnSpc>
                <a:spcPct val="150000"/>
              </a:lnSpc>
            </a:pPr>
            <a:r>
              <a:rPr lang="en-US" altLang="zh-CN" b="1" dirty="0" err="1">
                <a:solidFill>
                  <a:srgbClr val="4472C4"/>
                </a:solidFill>
              </a:rPr>
              <a:t>kubectl</a:t>
            </a:r>
            <a:r>
              <a:rPr lang="en-US" altLang="zh-CN" b="1" dirty="0">
                <a:solidFill>
                  <a:srgbClr val="4472C4"/>
                </a:solidFill>
              </a:rPr>
              <a:t> scale deploy </a:t>
            </a:r>
            <a:r>
              <a:rPr lang="en-US" altLang="zh-CN" b="1" dirty="0">
                <a:solidFill>
                  <a:srgbClr val="4472C4"/>
                </a:solidFill>
                <a:cs typeface="汉仪旗黑-55简" panose="00020600040101010101" charset="-128"/>
                <a:sym typeface="Arial"/>
              </a:rPr>
              <a:t>celery-slow </a:t>
            </a:r>
            <a:r>
              <a:rPr lang="en-US" altLang="zh-CN" b="1" dirty="0">
                <a:solidFill>
                  <a:srgbClr val="4472C4"/>
                </a:solidFill>
              </a:rPr>
              <a:t>--replicas=3</a:t>
            </a:r>
          </a:p>
          <a:p>
            <a:pPr>
              <a:lnSpc>
                <a:spcPct val="150000"/>
              </a:lnSpc>
            </a:pPr>
            <a:r>
              <a:rPr lang="zh-CN" altLang="en-US" b="1" dirty="0">
                <a:solidFill>
                  <a:srgbClr val="4472C4"/>
                </a:solidFill>
                <a:cs typeface="汉仪旗黑-55简" panose="00020600040101010101" charset="-128"/>
                <a:sym typeface="Arial"/>
              </a:rPr>
              <a:t>减少到</a:t>
            </a:r>
            <a:r>
              <a:rPr lang="en-US" altLang="zh-CN" b="1" dirty="0">
                <a:solidFill>
                  <a:srgbClr val="4472C4"/>
                </a:solidFill>
                <a:cs typeface="汉仪旗黑-55简" panose="00020600040101010101" charset="-128"/>
                <a:sym typeface="Arial"/>
              </a:rPr>
              <a:t>1</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rPr>
              <a:t>kubectl</a:t>
            </a:r>
            <a:r>
              <a:rPr lang="en-US" altLang="zh-CN" b="1" dirty="0">
                <a:solidFill>
                  <a:srgbClr val="4472C4"/>
                </a:solidFill>
              </a:rPr>
              <a:t> scale deploy </a:t>
            </a:r>
            <a:r>
              <a:rPr lang="en-US" altLang="zh-CN" b="1" dirty="0">
                <a:solidFill>
                  <a:srgbClr val="4472C4"/>
                </a:solidFill>
                <a:cs typeface="汉仪旗黑-55简" panose="00020600040101010101" charset="-128"/>
                <a:sym typeface="Arial"/>
              </a:rPr>
              <a:t>celery-slow </a:t>
            </a:r>
            <a:r>
              <a:rPr lang="en-US" altLang="zh-CN" b="1" dirty="0">
                <a:solidFill>
                  <a:srgbClr val="4472C4"/>
                </a:solidFill>
              </a:rPr>
              <a:t>--replicas=1</a:t>
            </a:r>
          </a:p>
        </p:txBody>
      </p:sp>
      <p:sp>
        <p:nvSpPr>
          <p:cNvPr id="19" name="等腰三角形 18"/>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31452524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19" grpId="0" animBg="1"/>
      <p:bldP spid="20" grpId="0" animBg="1"/>
      <p:bldP spid="2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488675" y="196744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488675" y="1967449"/>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705440" y="1988900"/>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594944" y="2040890"/>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矩形 17"/>
          <p:cNvSpPr/>
          <p:nvPr/>
        </p:nvSpPr>
        <p:spPr>
          <a:xfrm>
            <a:off x="5304626" y="2885811"/>
            <a:ext cx="4974460" cy="1338828"/>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重启某个</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delete pod </a:t>
            </a:r>
            <a:r>
              <a:rPr lang="en-US" altLang="zh-CN" b="1" dirty="0" err="1">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名称</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重启全部</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delete pod </a:t>
            </a:r>
            <a:r>
              <a:rPr lang="en-US" altLang="zh-CN" b="1" dirty="0" smtClean="0">
                <a:solidFill>
                  <a:srgbClr val="4472C4"/>
                </a:solidFill>
                <a:cs typeface="汉仪旗黑-55简" panose="00020600040101010101" charset="-128"/>
                <a:sym typeface="Arial"/>
              </a:rPr>
              <a:t>–all</a:t>
            </a:r>
            <a:r>
              <a:rPr lang="zh-CN" altLang="en-US" b="1" dirty="0" smtClean="0">
                <a:solidFill>
                  <a:srgbClr val="4472C4"/>
                </a:solidFill>
                <a:cs typeface="汉仪旗黑-55简" panose="00020600040101010101" charset="-128"/>
                <a:sym typeface="Arial"/>
              </a:rPr>
              <a:t>（不推荐使用）</a:t>
            </a:r>
            <a:endParaRPr lang="en-US" altLang="zh-CN" b="1" dirty="0">
              <a:solidFill>
                <a:srgbClr val="4472C4"/>
              </a:solidFill>
              <a:cs typeface="汉仪旗黑-55简" panose="00020600040101010101" charset="-128"/>
              <a:sym typeface="Arial"/>
            </a:endParaRPr>
          </a:p>
        </p:txBody>
      </p:sp>
      <p:sp>
        <p:nvSpPr>
          <p:cNvPr id="20" name="等腰三角形 19"/>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3"/>
          <a:stretch>
            <a:fillRect/>
          </a:stretch>
        </p:blipFill>
        <p:spPr>
          <a:xfrm>
            <a:off x="5304626" y="4255732"/>
            <a:ext cx="5383732" cy="1589608"/>
          </a:xfrm>
          <a:prstGeom prst="rect">
            <a:avLst/>
          </a:prstGeom>
        </p:spPr>
      </p:pic>
    </p:spTree>
    <p:extLst>
      <p:ext uri="{BB962C8B-B14F-4D97-AF65-F5344CB8AC3E}">
        <p14:creationId xmlns:p14="http://schemas.microsoft.com/office/powerpoint/2010/main" val="42173629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0" grpId="0" animBg="1"/>
      <p:bldP spid="21" grpId="0" animBg="1"/>
      <p:bldP spid="2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488675" y="196744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488675" y="1967449"/>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705440" y="1988900"/>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594944" y="2040890"/>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矩形 17"/>
          <p:cNvSpPr/>
          <p:nvPr/>
        </p:nvSpPr>
        <p:spPr>
          <a:xfrm>
            <a:off x="5304626" y="2693588"/>
            <a:ext cx="4724203" cy="923330"/>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重启</a:t>
            </a:r>
            <a:r>
              <a:rPr lang="en-US" altLang="zh-CN" b="1" dirty="0">
                <a:solidFill>
                  <a:srgbClr val="4472C4"/>
                </a:solidFill>
                <a:cs typeface="汉仪旗黑-55简" panose="00020600040101010101" charset="-128"/>
                <a:sym typeface="Arial"/>
              </a:rPr>
              <a:t>celery-slow</a:t>
            </a:r>
            <a:r>
              <a:rPr lang="zh-CN" altLang="en-US" b="1" dirty="0">
                <a:solidFill>
                  <a:srgbClr val="4472C4"/>
                </a:solidFill>
                <a:cs typeface="汉仪旗黑-55简" panose="00020600040101010101" charset="-128"/>
                <a:sym typeface="Arial"/>
              </a:rPr>
              <a:t>服务的全部</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delete pod –l app=celery-slow</a:t>
            </a:r>
          </a:p>
        </p:txBody>
      </p:sp>
      <p:sp>
        <p:nvSpPr>
          <p:cNvPr id="20" name="等腰三角形 19"/>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椭圆 21"/>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a:stretch>
            <a:fillRect/>
          </a:stretch>
        </p:blipFill>
        <p:spPr>
          <a:xfrm>
            <a:off x="5320119" y="4036795"/>
            <a:ext cx="5056472" cy="1312124"/>
          </a:xfrm>
          <a:prstGeom prst="rect">
            <a:avLst/>
          </a:prstGeom>
        </p:spPr>
      </p:pic>
    </p:spTree>
    <p:extLst>
      <p:ext uri="{BB962C8B-B14F-4D97-AF65-F5344CB8AC3E}">
        <p14:creationId xmlns:p14="http://schemas.microsoft.com/office/powerpoint/2010/main" val="418827595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1000"/>
                                        <p:tgtEl>
                                          <p:spTgt spid="20"/>
                                        </p:tgtEl>
                                      </p:cBhvr>
                                    </p:animEffect>
                                    <p:anim calcmode="lin" valueType="num">
                                      <p:cBhvr>
                                        <p:cTn id="45" dur="1000" fill="hold"/>
                                        <p:tgtEl>
                                          <p:spTgt spid="20"/>
                                        </p:tgtEl>
                                        <p:attrNameLst>
                                          <p:attrName>ppt_x</p:attrName>
                                        </p:attrNameLst>
                                      </p:cBhvr>
                                      <p:tavLst>
                                        <p:tav tm="0">
                                          <p:val>
                                            <p:strVal val="#ppt_x"/>
                                          </p:val>
                                        </p:tav>
                                        <p:tav tm="100000">
                                          <p:val>
                                            <p:strVal val="#ppt_x"/>
                                          </p:val>
                                        </p:tav>
                                      </p:tavLst>
                                    </p:anim>
                                    <p:anim calcmode="lin" valueType="num">
                                      <p:cBhvr>
                                        <p:cTn id="46"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20" grpId="0" animBg="1"/>
      <p:bldP spid="21"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5"/>
          <p:cNvSpPr/>
          <p:nvPr/>
        </p:nvSpPr>
        <p:spPr>
          <a:xfrm>
            <a:off x="5325046" y="159745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6"/>
          <p:cNvSpPr/>
          <p:nvPr/>
        </p:nvSpPr>
        <p:spPr>
          <a:xfrm>
            <a:off x="5325046" y="1597456"/>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p:cNvSpPr/>
          <p:nvPr/>
        </p:nvSpPr>
        <p:spPr>
          <a:xfrm>
            <a:off x="6541811" y="1618907"/>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17" name="文本框 16"/>
          <p:cNvSpPr txBox="1"/>
          <p:nvPr/>
        </p:nvSpPr>
        <p:spPr>
          <a:xfrm>
            <a:off x="5431315" y="1670897"/>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矩形 17"/>
          <p:cNvSpPr/>
          <p:nvPr/>
        </p:nvSpPr>
        <p:spPr>
          <a:xfrm>
            <a:off x="4882284" y="2345824"/>
            <a:ext cx="6096000" cy="923330"/>
          </a:xfrm>
          <a:prstGeom prst="rect">
            <a:avLst/>
          </a:prstGeom>
        </p:spPr>
        <p:txBody>
          <a:bodyPr>
            <a:spAutoFit/>
          </a:bodyPr>
          <a:lstStyle/>
          <a:p>
            <a:pPr>
              <a:lnSpc>
                <a:spcPct val="150000"/>
              </a:lnSpc>
            </a:pPr>
            <a:r>
              <a:rPr lang="zh-CN" altLang="en-US" b="1" dirty="0">
                <a:solidFill>
                  <a:srgbClr val="4472C4"/>
                </a:solidFill>
                <a:cs typeface="汉仪旗黑-55简" panose="00020600040101010101" charset="-128"/>
                <a:sym typeface="Arial"/>
              </a:rPr>
              <a:t>进入容器的命令：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exec -it pod</a:t>
            </a:r>
            <a:r>
              <a:rPr lang="zh-CN" altLang="en-US" b="1" dirty="0">
                <a:solidFill>
                  <a:srgbClr val="4472C4"/>
                </a:solidFill>
                <a:cs typeface="汉仪旗黑-55简" panose="00020600040101010101" charset="-128"/>
                <a:sym typeface="Arial"/>
              </a:rPr>
              <a:t>名字</a:t>
            </a:r>
            <a:r>
              <a:rPr lang="en-US" altLang="zh-CN" b="1" dirty="0">
                <a:solidFill>
                  <a:srgbClr val="4472C4"/>
                </a:solidFill>
                <a:cs typeface="汉仪旗黑-55简" panose="00020600040101010101" charset="-128"/>
                <a:sym typeface="Arial"/>
              </a:rPr>
              <a:t> bash</a:t>
            </a:r>
          </a:p>
        </p:txBody>
      </p:sp>
      <p:sp>
        <p:nvSpPr>
          <p:cNvPr id="19" name="等腰三角形 18"/>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椭圆 20"/>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3"/>
          <a:stretch>
            <a:fillRect/>
          </a:stretch>
        </p:blipFill>
        <p:spPr>
          <a:xfrm>
            <a:off x="4822577" y="3649328"/>
            <a:ext cx="6155707" cy="2167307"/>
          </a:xfrm>
          <a:prstGeom prst="rect">
            <a:avLst/>
          </a:prstGeom>
        </p:spPr>
      </p:pic>
    </p:spTree>
    <p:extLst>
      <p:ext uri="{BB962C8B-B14F-4D97-AF65-F5344CB8AC3E}">
        <p14:creationId xmlns:p14="http://schemas.microsoft.com/office/powerpoint/2010/main" val="186088762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1000"/>
                                        <p:tgtEl>
                                          <p:spTgt spid="20"/>
                                        </p:tgtEl>
                                      </p:cBhvr>
                                    </p:animEffect>
                                    <p:anim calcmode="lin" valueType="num">
                                      <p:cBhvr>
                                        <p:cTn id="35" dur="1000" fill="hold"/>
                                        <p:tgtEl>
                                          <p:spTgt spid="20"/>
                                        </p:tgtEl>
                                        <p:attrNameLst>
                                          <p:attrName>ppt_x</p:attrName>
                                        </p:attrNameLst>
                                      </p:cBhvr>
                                      <p:tavLst>
                                        <p:tav tm="0">
                                          <p:val>
                                            <p:strVal val="#ppt_x"/>
                                          </p:val>
                                        </p:tav>
                                        <p:tav tm="100000">
                                          <p:val>
                                            <p:strVal val="#ppt_x"/>
                                          </p:val>
                                        </p:tav>
                                      </p:tavLst>
                                    </p:anim>
                                    <p:anim calcmode="lin" valueType="num">
                                      <p:cBhvr>
                                        <p:cTn id="36" dur="1000" fill="hold"/>
                                        <p:tgtEl>
                                          <p:spTgt spid="20"/>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fade">
                                      <p:cBhvr>
                                        <p:cTn id="39" dur="1000"/>
                                        <p:tgtEl>
                                          <p:spTgt spid="21"/>
                                        </p:tgtEl>
                                      </p:cBhvr>
                                    </p:animEffect>
                                    <p:anim calcmode="lin" valueType="num">
                                      <p:cBhvr>
                                        <p:cTn id="40" dur="1000" fill="hold"/>
                                        <p:tgtEl>
                                          <p:spTgt spid="21"/>
                                        </p:tgtEl>
                                        <p:attrNameLst>
                                          <p:attrName>ppt_x</p:attrName>
                                        </p:attrNameLst>
                                      </p:cBhvr>
                                      <p:tavLst>
                                        <p:tav tm="0">
                                          <p:val>
                                            <p:strVal val="#ppt_x"/>
                                          </p:val>
                                        </p:tav>
                                        <p:tav tm="100000">
                                          <p:val>
                                            <p:strVal val="#ppt_x"/>
                                          </p:val>
                                        </p:tav>
                                      </p:tavLst>
                                    </p:anim>
                                    <p:anim calcmode="lin" valueType="num">
                                      <p:cBhvr>
                                        <p:cTn id="41" dur="1000" fill="hold"/>
                                        <p:tgtEl>
                                          <p:spTgt spid="21"/>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1000"/>
                                        <p:tgtEl>
                                          <p:spTgt spid="19"/>
                                        </p:tgtEl>
                                      </p:cBhvr>
                                    </p:animEffect>
                                    <p:anim calcmode="lin" valueType="num">
                                      <p:cBhvr>
                                        <p:cTn id="45" dur="1000" fill="hold"/>
                                        <p:tgtEl>
                                          <p:spTgt spid="19"/>
                                        </p:tgtEl>
                                        <p:attrNameLst>
                                          <p:attrName>ppt_x</p:attrName>
                                        </p:attrNameLst>
                                      </p:cBhvr>
                                      <p:tavLst>
                                        <p:tav tm="0">
                                          <p:val>
                                            <p:strVal val="#ppt_x"/>
                                          </p:val>
                                        </p:tav>
                                        <p:tav tm="100000">
                                          <p:val>
                                            <p:strVal val="#ppt_x"/>
                                          </p:val>
                                        </p:tav>
                                      </p:tavLst>
                                    </p:anim>
                                    <p:anim calcmode="lin" valueType="num">
                                      <p:cBhvr>
                                        <p:cTn id="46"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14" grpId="0" animBg="1"/>
      <p:bldP spid="15" grpId="0" animBg="1"/>
      <p:bldP spid="16" grpId="0"/>
      <p:bldP spid="17" grpId="0"/>
      <p:bldP spid="19" grpId="0" animBg="1"/>
      <p:bldP spid="20" grpId="0" animBg="1"/>
      <p:bldP spid="2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6301" y="2751462"/>
            <a:ext cx="6096000" cy="3250121"/>
          </a:xfrm>
          <a:prstGeom prst="rect">
            <a:avLst/>
          </a:prstGeom>
        </p:spPr>
        <p:txBody>
          <a:bodyPr>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ls</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zh-CN" b="1" dirty="0">
                <a:solidFill>
                  <a:srgbClr val="4472C4"/>
                </a:solidFill>
                <a:latin typeface="微软雅黑" panose="020B0503020204020204" pitchFamily="34" charset="-122"/>
                <a:ea typeface="微软雅黑" panose="020B0503020204020204" pitchFamily="34" charset="-122"/>
              </a:rPr>
              <a:t>列举显示指定目录下的内容</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err="1">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ll</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zh-CN" b="1" dirty="0">
                <a:solidFill>
                  <a:srgbClr val="4472C4"/>
                </a:solidFill>
                <a:latin typeface="微软雅黑" panose="020B0503020204020204" pitchFamily="34" charset="-122"/>
                <a:ea typeface="微软雅黑" panose="020B0503020204020204" pitchFamily="34" charset="-122"/>
              </a:rPr>
              <a:t>竖着列举出隐藏的文件，带文件名大小等的，</a:t>
            </a:r>
            <a:r>
              <a:rPr lang="en-US" altLang="zh-CN" b="1" dirty="0">
                <a:solidFill>
                  <a:srgbClr val="4472C4"/>
                </a:solidFill>
                <a:latin typeface="微软雅黑" panose="020B0503020204020204" pitchFamily="34" charset="-122"/>
                <a:ea typeface="微软雅黑" panose="020B0503020204020204" pitchFamily="34" charset="-122"/>
              </a:rPr>
              <a:t>.</a:t>
            </a:r>
            <a:r>
              <a:rPr lang="zh-CN" altLang="zh-CN" b="1" dirty="0">
                <a:solidFill>
                  <a:srgbClr val="4472C4"/>
                </a:solidFill>
                <a:latin typeface="微软雅黑" panose="020B0503020204020204" pitchFamily="34" charset="-122"/>
                <a:ea typeface="微软雅黑" panose="020B0503020204020204" pitchFamily="34" charset="-122"/>
              </a:rPr>
              <a:t>或者</a:t>
            </a:r>
            <a:r>
              <a:rPr lang="en-US" altLang="zh-CN" b="1" dirty="0">
                <a:solidFill>
                  <a:srgbClr val="4472C4"/>
                </a:solidFill>
                <a:latin typeface="微软雅黑" panose="020B0503020204020204" pitchFamily="34" charset="-122"/>
                <a:ea typeface="微软雅黑" panose="020B0503020204020204" pitchFamily="34" charset="-122"/>
              </a:rPr>
              <a:t>..</a:t>
            </a:r>
            <a:r>
              <a:rPr lang="zh-CN" altLang="zh-CN" b="1" dirty="0">
                <a:solidFill>
                  <a:srgbClr val="4472C4"/>
                </a:solidFill>
                <a:latin typeface="微软雅黑" panose="020B0503020204020204" pitchFamily="34" charset="-122"/>
                <a:ea typeface="微软雅黑" panose="020B0503020204020204" pitchFamily="34" charset="-122"/>
              </a:rPr>
              <a:t>开头的代表隐藏文件</a:t>
            </a:r>
            <a:endParaRPr lang="en-US" altLang="zh-CN" sz="1400"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ls –</a:t>
            </a:r>
            <a:r>
              <a:rPr lang="en-US" altLang="zh-CN" b="1" dirty="0" err="1">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rtl</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zh-CN" b="1" dirty="0">
                <a:solidFill>
                  <a:srgbClr val="4472C4"/>
                </a:solidFill>
                <a:latin typeface="微软雅黑" panose="020B0503020204020204" pitchFamily="34" charset="-122"/>
                <a:ea typeface="微软雅黑" panose="020B0503020204020204" pitchFamily="34" charset="-122"/>
              </a:rPr>
              <a:t>竖着列举出文件，带文件名大小等的</a:t>
            </a:r>
            <a:r>
              <a:rPr lang="zh-CN" altLang="en-US" b="1" dirty="0">
                <a:solidFill>
                  <a:srgbClr val="4472C4"/>
                </a:solidFill>
                <a:latin typeface="微软雅黑" panose="020B0503020204020204" pitchFamily="34" charset="-122"/>
                <a:ea typeface="微软雅黑" panose="020B0503020204020204" pitchFamily="34" charset="-122"/>
              </a:rPr>
              <a:t>，不显示隐藏文件，会按照建立的时间排序，最新日期显示在下面</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ls /home</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zh-CN" b="1" dirty="0">
                <a:solidFill>
                  <a:srgbClr val="4472C4"/>
                </a:solidFill>
                <a:latin typeface="微软雅黑" panose="020B0503020204020204" pitchFamily="34" charset="-122"/>
                <a:ea typeface="微软雅黑" panose="020B0503020204020204" pitchFamily="34" charset="-122"/>
              </a:rPr>
              <a:t>列举此目录下的内容</a:t>
            </a:r>
            <a:endParaRPr lang="zh-CN" altLang="en-US" sz="2800"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90000"/>
              </a:lnSpc>
            </a:pPr>
            <a:endParaRPr lang="zh-CN" altLang="en-US" b="1" dirty="0">
              <a:solidFill>
                <a:srgbClr val="2F5597"/>
              </a:solidFill>
              <a:cs typeface="汉仪旗黑-55简" panose="00020600040101010101" charset="-128"/>
              <a:sym typeface="Arial"/>
            </a:endParaRPr>
          </a:p>
        </p:txBody>
      </p:sp>
      <p:pic>
        <p:nvPicPr>
          <p:cNvPr id="3" name="图片 2"/>
          <p:cNvPicPr>
            <a:picLocks noChangeAspect="1"/>
          </p:cNvPicPr>
          <p:nvPr/>
        </p:nvPicPr>
        <p:blipFill>
          <a:blip r:embed="rId2"/>
          <a:stretch>
            <a:fillRect/>
          </a:stretch>
        </p:blipFill>
        <p:spPr>
          <a:xfrm>
            <a:off x="7278454" y="3130947"/>
            <a:ext cx="4195227" cy="2095571"/>
          </a:xfrm>
          <a:prstGeom prst="rect">
            <a:avLst/>
          </a:prstGeom>
        </p:spPr>
      </p:pic>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2"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3" name="矩形 12"/>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0" name="矩形: 圆角 15"/>
          <p:cNvSpPr/>
          <p:nvPr/>
        </p:nvSpPr>
        <p:spPr>
          <a:xfrm>
            <a:off x="926301" y="193857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16"/>
          <p:cNvSpPr/>
          <p:nvPr/>
        </p:nvSpPr>
        <p:spPr>
          <a:xfrm>
            <a:off x="926301" y="193857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2143066" y="196002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4" name="文本框 23"/>
          <p:cNvSpPr txBox="1"/>
          <p:nvPr/>
        </p:nvSpPr>
        <p:spPr>
          <a:xfrm>
            <a:off x="1032570" y="201201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4123167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P spid="20" grpId="0" animBg="1"/>
      <p:bldP spid="21" grpId="0" animBg="1"/>
      <p:bldP spid="22"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26301" y="2751462"/>
            <a:ext cx="5464874" cy="3250121"/>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cd</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en-US" b="1" dirty="0">
                <a:solidFill>
                  <a:srgbClr val="4472C4"/>
                </a:solidFill>
                <a:latin typeface="微软雅黑" panose="020B0503020204020204" pitchFamily="34" charset="-122"/>
                <a:ea typeface="微软雅黑" panose="020B0503020204020204" pitchFamily="34" charset="-122"/>
              </a:rPr>
              <a:t>改变当前工作目录的命令，切换到指定的路径</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cd /user/bin</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：绝对路径，切换到</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user</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目录下的</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bin</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文件夹下面</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cd ../</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：相对路径，切换到当前目录的上级目录</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cd </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：回到</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/root</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目录下</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150000"/>
              </a:lnSpc>
            </a:pPr>
            <a:r>
              <a:rPr lang="en-US" altLang="zh-CN" b="1" dirty="0" err="1">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pwd</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：显示当前所在目录位置</a:t>
            </a:r>
            <a:endParaRPr lang="zh-CN" altLang="en-US" sz="2800"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90000"/>
              </a:lnSpc>
            </a:pPr>
            <a:endParaRPr lang="zh-CN" altLang="en-US" b="1" dirty="0">
              <a:solidFill>
                <a:srgbClr val="2F5597"/>
              </a:solidFill>
              <a:cs typeface="汉仪旗黑-55简" panose="00020600040101010101" charset="-128"/>
              <a:sym typeface="Arial"/>
            </a:endParaRPr>
          </a:p>
        </p:txBody>
      </p:sp>
      <p:pic>
        <p:nvPicPr>
          <p:cNvPr id="11" name="图片 10"/>
          <p:cNvPicPr>
            <a:picLocks noChangeAspect="1"/>
          </p:cNvPicPr>
          <p:nvPr/>
        </p:nvPicPr>
        <p:blipFill>
          <a:blip r:embed="rId2"/>
          <a:stretch>
            <a:fillRect/>
          </a:stretch>
        </p:blipFill>
        <p:spPr>
          <a:xfrm>
            <a:off x="7022301" y="3189852"/>
            <a:ext cx="4101402" cy="1807520"/>
          </a:xfrm>
          <a:prstGeom prst="rect">
            <a:avLst/>
          </a:prstGeom>
          <a:ln>
            <a:noFill/>
          </a:ln>
          <a:effectLst>
            <a:outerShdw blurRad="292100" dist="139700" dir="2700000" algn="tl" rotWithShape="0">
              <a:srgbClr val="333333">
                <a:alpha val="65000"/>
              </a:srgbClr>
            </a:outerShdw>
          </a:effectLst>
        </p:spPr>
      </p:pic>
      <p:sp>
        <p:nvSpPr>
          <p:cNvPr id="12"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3"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4" name="矩形 13"/>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1" name="矩形: 圆角 15"/>
          <p:cNvSpPr/>
          <p:nvPr/>
        </p:nvSpPr>
        <p:spPr>
          <a:xfrm>
            <a:off x="926301" y="193857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16"/>
          <p:cNvSpPr/>
          <p:nvPr/>
        </p:nvSpPr>
        <p:spPr>
          <a:xfrm>
            <a:off x="926301" y="193857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2143066" y="196002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5" name="文本框 24"/>
          <p:cNvSpPr txBox="1"/>
          <p:nvPr/>
        </p:nvSpPr>
        <p:spPr>
          <a:xfrm>
            <a:off x="1032570" y="201201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3130234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animBg="1"/>
      <p:bldP spid="21" grpId="0" animBg="1"/>
      <p:bldP spid="22" grpId="0" animBg="1"/>
      <p:bldP spid="24" grpId="0"/>
      <p:bldP spid="2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78354" y="2953592"/>
            <a:ext cx="5301244" cy="923330"/>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mkdir</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
            </a:r>
            <a:r>
              <a:rPr lang="zh-CN" altLang="en-US"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创建目录</a:t>
            </a:r>
            <a:endPar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pic>
        <p:nvPicPr>
          <p:cNvPr id="12" name="图片 11"/>
          <p:cNvPicPr>
            <a:picLocks noChangeAspect="1"/>
          </p:cNvPicPr>
          <p:nvPr/>
        </p:nvPicPr>
        <p:blipFill>
          <a:blip r:embed="rId2"/>
          <a:stretch>
            <a:fillRect/>
          </a:stretch>
        </p:blipFill>
        <p:spPr>
          <a:xfrm>
            <a:off x="7022301" y="3118962"/>
            <a:ext cx="4224432" cy="1839084"/>
          </a:xfrm>
          <a:prstGeom prst="rect">
            <a:avLst/>
          </a:prstGeom>
          <a:ln>
            <a:noFill/>
          </a:ln>
          <a:effectLst>
            <a:outerShdw blurRad="190500" algn="tl" rotWithShape="0">
              <a:srgbClr val="000000">
                <a:alpha val="70000"/>
              </a:srgbClr>
            </a:outerShdw>
          </a:effectLst>
        </p:spPr>
      </p:pic>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3"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4" name="矩形 13"/>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1" name="矩形: 圆角 15"/>
          <p:cNvSpPr/>
          <p:nvPr/>
        </p:nvSpPr>
        <p:spPr>
          <a:xfrm>
            <a:off x="926301" y="193857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16"/>
          <p:cNvSpPr/>
          <p:nvPr/>
        </p:nvSpPr>
        <p:spPr>
          <a:xfrm>
            <a:off x="926301" y="193857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2143066" y="196002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5" name="文本框 24"/>
          <p:cNvSpPr txBox="1"/>
          <p:nvPr/>
        </p:nvSpPr>
        <p:spPr>
          <a:xfrm>
            <a:off x="1032570" y="201201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65894152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animBg="1"/>
      <p:bldP spid="21" grpId="0" animBg="1"/>
      <p:bldP spid="22" grpId="0" animBg="1"/>
      <p:bldP spid="24" grpId="0"/>
      <p:bldP spid="2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66255" y="2781445"/>
            <a:ext cx="3797748" cy="923330"/>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d</a:t>
            </a:r>
            <a:r>
              <a:rPr lang="en-US" altLang="zh-CN"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ate</a:t>
            </a:r>
            <a:r>
              <a:rPr lang="zh-CN" altLang="en-US"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命令：查看服务器时间</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3"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4" name="矩形 13"/>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1" name="矩形: 圆角 15"/>
          <p:cNvSpPr/>
          <p:nvPr/>
        </p:nvSpPr>
        <p:spPr>
          <a:xfrm>
            <a:off x="5043768" y="211357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16"/>
          <p:cNvSpPr/>
          <p:nvPr/>
        </p:nvSpPr>
        <p:spPr>
          <a:xfrm>
            <a:off x="5043768" y="2113571"/>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6260533" y="2135022"/>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5" name="文本框 24"/>
          <p:cNvSpPr txBox="1"/>
          <p:nvPr/>
        </p:nvSpPr>
        <p:spPr>
          <a:xfrm>
            <a:off x="5150037" y="2187012"/>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43768" y="3900877"/>
            <a:ext cx="5518002" cy="1313020"/>
          </a:xfrm>
          <a:prstGeom prst="rect">
            <a:avLst/>
          </a:prstGeom>
        </p:spPr>
      </p:pic>
      <p:sp>
        <p:nvSpPr>
          <p:cNvPr id="12" name="等腰三角形 11"/>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椭圆 14"/>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71182953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1000"/>
                                        <p:tgtEl>
                                          <p:spTgt spid="16"/>
                                        </p:tgtEl>
                                      </p:cBhvr>
                                    </p:animEffect>
                                    <p:anim calcmode="lin" valueType="num">
                                      <p:cBhvr>
                                        <p:cTn id="40" dur="1000" fill="hold"/>
                                        <p:tgtEl>
                                          <p:spTgt spid="16"/>
                                        </p:tgtEl>
                                        <p:attrNameLst>
                                          <p:attrName>ppt_x</p:attrName>
                                        </p:attrNameLst>
                                      </p:cBhvr>
                                      <p:tavLst>
                                        <p:tav tm="0">
                                          <p:val>
                                            <p:strVal val="#ppt_x"/>
                                          </p:val>
                                        </p:tav>
                                        <p:tav tm="100000">
                                          <p:val>
                                            <p:strVal val="#ppt_x"/>
                                          </p:val>
                                        </p:tav>
                                      </p:tavLst>
                                    </p:anim>
                                    <p:anim calcmode="lin" valueType="num">
                                      <p:cBhvr>
                                        <p:cTn id="41" dur="1000" fill="hold"/>
                                        <p:tgtEl>
                                          <p:spTgt spid="1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1000"/>
                                        <p:tgtEl>
                                          <p:spTgt spid="12"/>
                                        </p:tgtEl>
                                      </p:cBhvr>
                                    </p:animEffect>
                                    <p:anim calcmode="lin" valueType="num">
                                      <p:cBhvr>
                                        <p:cTn id="45" dur="1000" fill="hold"/>
                                        <p:tgtEl>
                                          <p:spTgt spid="12"/>
                                        </p:tgtEl>
                                        <p:attrNameLst>
                                          <p:attrName>ppt_x</p:attrName>
                                        </p:attrNameLst>
                                      </p:cBhvr>
                                      <p:tavLst>
                                        <p:tav tm="0">
                                          <p:val>
                                            <p:strVal val="#ppt_x"/>
                                          </p:val>
                                        </p:tav>
                                        <p:tav tm="100000">
                                          <p:val>
                                            <p:strVal val="#ppt_x"/>
                                          </p:val>
                                        </p:tav>
                                      </p:tavLst>
                                    </p:anim>
                                    <p:anim calcmode="lin" valueType="num">
                                      <p:cBhvr>
                                        <p:cTn id="4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animBg="1"/>
      <p:bldP spid="21" grpId="0" animBg="1"/>
      <p:bldP spid="22" grpId="0" animBg="1"/>
      <p:bldP spid="24" grpId="0"/>
      <p:bldP spid="25" grpId="0"/>
      <p:bldP spid="12" grpId="0" animBg="1"/>
      <p:bldP spid="15" grpId="0" animBg="1"/>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66255" y="2718252"/>
            <a:ext cx="6598025" cy="1338828"/>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du –</a:t>
            </a:r>
            <a:r>
              <a:rPr lang="en-US" altLang="zh-CN" b="1" dirty="0" err="1">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sh</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  </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目录、文件名字、进程：查看目录、文件、进程</a:t>
            </a:r>
            <a:r>
              <a:rPr lang="zh-CN" altLang="en-US"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大小</a:t>
            </a:r>
            <a:endParaRPr lang="en-US" altLang="zh-CN"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150000"/>
              </a:lnSpc>
            </a:pPr>
            <a:endPar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pic>
        <p:nvPicPr>
          <p:cNvPr id="12" name="图片 11"/>
          <p:cNvPicPr>
            <a:picLocks noChangeAspect="1"/>
          </p:cNvPicPr>
          <p:nvPr/>
        </p:nvPicPr>
        <p:blipFill>
          <a:blip r:embed="rId2"/>
          <a:stretch>
            <a:fillRect/>
          </a:stretch>
        </p:blipFill>
        <p:spPr>
          <a:xfrm>
            <a:off x="5007685" y="3872214"/>
            <a:ext cx="6337790" cy="1892862"/>
          </a:xfrm>
          <a:prstGeom prst="rect">
            <a:avLst/>
          </a:prstGeom>
          <a:ln>
            <a:noFill/>
          </a:ln>
          <a:effectLst>
            <a:outerShdw blurRad="190500" algn="tl" rotWithShape="0">
              <a:srgbClr val="000000">
                <a:alpha val="70000"/>
              </a:srgbClr>
            </a:outerShdw>
          </a:effectLst>
        </p:spPr>
      </p:pic>
      <p:sp>
        <p:nvSpPr>
          <p:cNvPr id="11"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3"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4" name="矩形 13"/>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1" name="矩形: 圆角 15"/>
          <p:cNvSpPr/>
          <p:nvPr/>
        </p:nvSpPr>
        <p:spPr>
          <a:xfrm>
            <a:off x="5078084" y="2092120"/>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圆角 16"/>
          <p:cNvSpPr/>
          <p:nvPr/>
        </p:nvSpPr>
        <p:spPr>
          <a:xfrm>
            <a:off x="5078084" y="2092120"/>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4" name="矩形 23"/>
          <p:cNvSpPr/>
          <p:nvPr/>
        </p:nvSpPr>
        <p:spPr>
          <a:xfrm>
            <a:off x="6294849" y="2113571"/>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5" name="文本框 24"/>
          <p:cNvSpPr txBox="1"/>
          <p:nvPr/>
        </p:nvSpPr>
        <p:spPr>
          <a:xfrm>
            <a:off x="5184353" y="2165561"/>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6" name="等腰三角形 25"/>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6217397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fade">
                                      <p:cBhvr>
                                        <p:cTn id="34" dur="1000"/>
                                        <p:tgtEl>
                                          <p:spTgt spid="27"/>
                                        </p:tgtEl>
                                      </p:cBhvr>
                                    </p:animEffect>
                                    <p:anim calcmode="lin" valueType="num">
                                      <p:cBhvr>
                                        <p:cTn id="35" dur="1000" fill="hold"/>
                                        <p:tgtEl>
                                          <p:spTgt spid="27"/>
                                        </p:tgtEl>
                                        <p:attrNameLst>
                                          <p:attrName>ppt_x</p:attrName>
                                        </p:attrNameLst>
                                      </p:cBhvr>
                                      <p:tavLst>
                                        <p:tav tm="0">
                                          <p:val>
                                            <p:strVal val="#ppt_x"/>
                                          </p:val>
                                        </p:tav>
                                        <p:tav tm="100000">
                                          <p:val>
                                            <p:strVal val="#ppt_x"/>
                                          </p:val>
                                        </p:tav>
                                      </p:tavLst>
                                    </p:anim>
                                    <p:anim calcmode="lin" valueType="num">
                                      <p:cBhvr>
                                        <p:cTn id="36" dur="1000" fill="hold"/>
                                        <p:tgtEl>
                                          <p:spTgt spid="2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9"/>
                                        </p:tgtEl>
                                        <p:attrNameLst>
                                          <p:attrName>style.visibility</p:attrName>
                                        </p:attrNameLst>
                                      </p:cBhvr>
                                      <p:to>
                                        <p:strVal val="visible"/>
                                      </p:to>
                                    </p:set>
                                    <p:animEffect transition="in" filter="fade">
                                      <p:cBhvr>
                                        <p:cTn id="39" dur="1000"/>
                                        <p:tgtEl>
                                          <p:spTgt spid="29"/>
                                        </p:tgtEl>
                                      </p:cBhvr>
                                    </p:animEffect>
                                    <p:anim calcmode="lin" valueType="num">
                                      <p:cBhvr>
                                        <p:cTn id="40" dur="1000" fill="hold"/>
                                        <p:tgtEl>
                                          <p:spTgt spid="29"/>
                                        </p:tgtEl>
                                        <p:attrNameLst>
                                          <p:attrName>ppt_x</p:attrName>
                                        </p:attrNameLst>
                                      </p:cBhvr>
                                      <p:tavLst>
                                        <p:tav tm="0">
                                          <p:val>
                                            <p:strVal val="#ppt_x"/>
                                          </p:val>
                                        </p:tav>
                                        <p:tav tm="100000">
                                          <p:val>
                                            <p:strVal val="#ppt_x"/>
                                          </p:val>
                                        </p:tav>
                                      </p:tavLst>
                                    </p:anim>
                                    <p:anim calcmode="lin" valueType="num">
                                      <p:cBhvr>
                                        <p:cTn id="41" dur="1000" fill="hold"/>
                                        <p:tgtEl>
                                          <p:spTgt spid="29"/>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1000"/>
                                        <p:tgtEl>
                                          <p:spTgt spid="26"/>
                                        </p:tgtEl>
                                      </p:cBhvr>
                                    </p:animEffect>
                                    <p:anim calcmode="lin" valueType="num">
                                      <p:cBhvr>
                                        <p:cTn id="45" dur="1000" fill="hold"/>
                                        <p:tgtEl>
                                          <p:spTgt spid="26"/>
                                        </p:tgtEl>
                                        <p:attrNameLst>
                                          <p:attrName>ppt_x</p:attrName>
                                        </p:attrNameLst>
                                      </p:cBhvr>
                                      <p:tavLst>
                                        <p:tav tm="0">
                                          <p:val>
                                            <p:strVal val="#ppt_x"/>
                                          </p:val>
                                        </p:tav>
                                        <p:tav tm="100000">
                                          <p:val>
                                            <p:strVal val="#ppt_x"/>
                                          </p:val>
                                        </p:tav>
                                      </p:tavLst>
                                    </p:anim>
                                    <p:anim calcmode="lin" valueType="num">
                                      <p:cBhvr>
                                        <p:cTn id="4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animBg="1"/>
      <p:bldP spid="21" grpId="0" animBg="1"/>
      <p:bldP spid="22" grpId="0" animBg="1"/>
      <p:bldP spid="24" grpId="0"/>
      <p:bldP spid="25" grpId="0"/>
      <p:bldP spid="26" grpId="0" animBg="1"/>
      <p:bldP spid="27" grpId="0" animBg="1"/>
      <p:bldP spid="2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1</a:t>
            </a:r>
            <a:endParaRPr lang="zh-CN" altLang="en-US" sz="16600" b="1" dirty="0">
              <a:solidFill>
                <a:schemeClr val="accent1"/>
              </a:solidFill>
              <a:cs typeface="+mn-ea"/>
              <a:sym typeface="+mn-lt"/>
            </a:endParaRPr>
          </a:p>
        </p:txBody>
      </p:sp>
      <p:sp>
        <p:nvSpPr>
          <p:cNvPr id="4" name="TextBox 21"/>
          <p:cNvSpPr txBox="1"/>
          <p:nvPr/>
        </p:nvSpPr>
        <p:spPr>
          <a:xfrm>
            <a:off x="4236714" y="2698334"/>
            <a:ext cx="6283973" cy="1107996"/>
          </a:xfrm>
          <a:prstGeom prst="rect">
            <a:avLst/>
          </a:prstGeom>
          <a:noFill/>
        </p:spPr>
        <p:txBody>
          <a:bodyPr wrap="square" rtlCol="0">
            <a:spAutoFit/>
          </a:bodyPr>
          <a:lstStyle/>
          <a:p>
            <a:pPr algn="ctr"/>
            <a:r>
              <a:rPr lang="zh-CN" altLang="en-US" sz="6600" b="1" dirty="0">
                <a:solidFill>
                  <a:schemeClr val="accent1"/>
                </a:solidFill>
                <a:effectLst>
                  <a:outerShdw blurRad="254000" dist="101600" dir="5400000" algn="ctr" rotWithShape="0">
                    <a:srgbClr val="000000">
                      <a:alpha val="15000"/>
                    </a:srgbClr>
                  </a:outerShdw>
                </a:effectLst>
                <a:cs typeface="+mn-ea"/>
                <a:sym typeface="+mn-lt"/>
              </a:rPr>
              <a:t>登录服务器问题</a:t>
            </a:r>
          </a:p>
        </p:txBody>
      </p:sp>
      <p:sp>
        <p:nvSpPr>
          <p:cNvPr id="5" name="矩形 4"/>
          <p:cNvSpPr/>
          <p:nvPr/>
        </p:nvSpPr>
        <p:spPr>
          <a:xfrm>
            <a:off x="4513580" y="4063396"/>
            <a:ext cx="5730240" cy="450837"/>
          </a:xfrm>
          <a:prstGeom prst="rect">
            <a:avLst/>
          </a:prstGeom>
        </p:spPr>
        <p:txBody>
          <a:bodyPr wrap="square" lIns="91448" tIns="45724" rIns="91448" bIns="45724">
            <a:spAutoFit/>
          </a:bodyPr>
          <a:lstStyle/>
          <a:p>
            <a:pPr algn="ctr">
              <a:lnSpc>
                <a:spcPct val="130000"/>
              </a:lnSpc>
            </a:pPr>
            <a:r>
              <a:rPr lang="en-US" altLang="zh-CN" sz="2000" dirty="0">
                <a:solidFill>
                  <a:schemeClr val="accent1"/>
                </a:solidFill>
                <a:cs typeface="+mn-ea"/>
                <a:sym typeface="+mn-lt"/>
              </a:rPr>
              <a:t>Problems logging into the system</a:t>
            </a:r>
          </a:p>
        </p:txBody>
      </p:sp>
      <p:sp>
        <p:nvSpPr>
          <p:cNvPr id="13" name="等腰三角形 12"/>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lumMod val="75000"/>
                </a:schemeClr>
              </a:solidFill>
              <a:cs typeface="+mn-ea"/>
              <a:sym typeface="+mn-lt"/>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13"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4472" y="2702140"/>
            <a:ext cx="10534758" cy="3416320"/>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vi/vim</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：文本编辑工具，分为三个模式：命令模式、输入模式、命令行模式</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a:p>
            <a:pPr>
              <a:lnSpc>
                <a:spcPct val="150000"/>
              </a:lnSpc>
            </a:pPr>
            <a:r>
              <a:rPr lang="zh-CN" altLang="en-US" b="1" dirty="0">
                <a:solidFill>
                  <a:srgbClr val="4472C4"/>
                </a:solidFill>
                <a:latin typeface="微软雅黑" panose="020B0503020204020204" pitchFamily="34" charset="-122"/>
                <a:ea typeface="微软雅黑" panose="020B0503020204020204" pitchFamily="34" charset="-122"/>
              </a:rPr>
              <a:t>若想要编辑文本，只需要启动 </a:t>
            </a:r>
            <a:r>
              <a:rPr lang="en-US" altLang="zh-CN" b="1" dirty="0">
                <a:solidFill>
                  <a:srgbClr val="4472C4"/>
                </a:solidFill>
                <a:latin typeface="微软雅黑" panose="020B0503020204020204" pitchFamily="34" charset="-122"/>
                <a:ea typeface="微软雅黑" panose="020B0503020204020204" pitchFamily="34" charset="-122"/>
              </a:rPr>
              <a:t>Vim</a:t>
            </a:r>
            <a:r>
              <a:rPr lang="zh-CN" altLang="en-US" b="1" dirty="0">
                <a:solidFill>
                  <a:srgbClr val="4472C4"/>
                </a:solidFill>
                <a:latin typeface="微软雅黑" panose="020B0503020204020204" pitchFamily="34" charset="-122"/>
                <a:ea typeface="微软雅黑" panose="020B0503020204020204" pitchFamily="34" charset="-122"/>
              </a:rPr>
              <a:t>，进入了命令模式，按下 </a:t>
            </a:r>
            <a:r>
              <a:rPr lang="en-US" altLang="zh-CN" b="1" dirty="0" err="1">
                <a:solidFill>
                  <a:srgbClr val="4472C4"/>
                </a:solidFill>
                <a:latin typeface="微软雅黑" panose="020B0503020204020204" pitchFamily="34" charset="-122"/>
                <a:ea typeface="微软雅黑" panose="020B0503020204020204" pitchFamily="34" charset="-122"/>
              </a:rPr>
              <a:t>i</a:t>
            </a:r>
            <a:r>
              <a:rPr lang="zh-CN" altLang="en-US" b="1" dirty="0">
                <a:solidFill>
                  <a:srgbClr val="4472C4"/>
                </a:solidFill>
                <a:latin typeface="微软雅黑" panose="020B0503020204020204" pitchFamily="34" charset="-122"/>
                <a:ea typeface="微软雅黑" panose="020B0503020204020204" pitchFamily="34" charset="-122"/>
              </a:rPr>
              <a:t> 切换到输入模式即可，使用 </a:t>
            </a:r>
            <a:r>
              <a:rPr lang="en-US" altLang="zh-CN" b="1" dirty="0">
                <a:solidFill>
                  <a:srgbClr val="4472C4"/>
                </a:solidFill>
                <a:latin typeface="微软雅黑" panose="020B0503020204020204" pitchFamily="34" charset="-122"/>
                <a:ea typeface="微软雅黑" panose="020B0503020204020204" pitchFamily="34" charset="-122"/>
              </a:rPr>
              <a:t>Esc </a:t>
            </a:r>
            <a:r>
              <a:rPr lang="zh-CN" altLang="en-US" b="1" dirty="0">
                <a:solidFill>
                  <a:srgbClr val="4472C4"/>
                </a:solidFill>
                <a:latin typeface="微软雅黑" panose="020B0503020204020204" pitchFamily="34" charset="-122"/>
                <a:ea typeface="微软雅黑" panose="020B0503020204020204" pitchFamily="34" charset="-122"/>
              </a:rPr>
              <a:t>键可以返回到普通模式。</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zh-CN" altLang="en-US" b="1" dirty="0">
                <a:solidFill>
                  <a:srgbClr val="4472C4"/>
                </a:solidFill>
                <a:latin typeface="微软雅黑" panose="020B0503020204020204" pitchFamily="34" charset="-122"/>
                <a:ea typeface="微软雅黑" panose="020B0503020204020204" pitchFamily="34" charset="-122"/>
              </a:rPr>
              <a:t>在命令模式下按下 </a:t>
            </a:r>
            <a:r>
              <a:rPr lang="en-US" altLang="zh-CN" b="1" dirty="0">
                <a:solidFill>
                  <a:srgbClr val="4472C4"/>
                </a:solidFill>
                <a:latin typeface="微软雅黑" panose="020B0503020204020204" pitchFamily="34" charset="-122"/>
                <a:ea typeface="微软雅黑" panose="020B0503020204020204" pitchFamily="34" charset="-122"/>
              </a:rPr>
              <a:t>:</a:t>
            </a:r>
            <a:r>
              <a:rPr lang="zh-CN" altLang="en-US" b="1" dirty="0">
                <a:solidFill>
                  <a:srgbClr val="4472C4"/>
                </a:solidFill>
                <a:latin typeface="微软雅黑" panose="020B0503020204020204" pitchFamily="34" charset="-122"/>
                <a:ea typeface="微软雅黑" panose="020B0503020204020204" pitchFamily="34" charset="-122"/>
              </a:rPr>
              <a:t>（英文冒号）就进入了底线命令模式，使用 </a:t>
            </a:r>
            <a:r>
              <a:rPr lang="en-US" altLang="zh-CN" b="1" dirty="0">
                <a:solidFill>
                  <a:srgbClr val="4472C4"/>
                </a:solidFill>
                <a:latin typeface="微软雅黑" panose="020B0503020204020204" pitchFamily="34" charset="-122"/>
                <a:ea typeface="微软雅黑" panose="020B0503020204020204" pitchFamily="34" charset="-122"/>
              </a:rPr>
              <a:t>Esc </a:t>
            </a:r>
            <a:r>
              <a:rPr lang="zh-CN" altLang="en-US" b="1" dirty="0">
                <a:solidFill>
                  <a:srgbClr val="4472C4"/>
                </a:solidFill>
                <a:latin typeface="微软雅黑" panose="020B0503020204020204" pitchFamily="34" charset="-122"/>
                <a:ea typeface="微软雅黑" panose="020B0503020204020204" pitchFamily="34" charset="-122"/>
              </a:rPr>
              <a:t>键可以返回到普通模式。</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rPr>
              <a:t>:w</a:t>
            </a:r>
            <a:r>
              <a:rPr lang="zh-CN" altLang="en-US" b="1" dirty="0">
                <a:solidFill>
                  <a:srgbClr val="4472C4"/>
                </a:solidFill>
                <a:latin typeface="微软雅黑" panose="020B0503020204020204" pitchFamily="34" charset="-122"/>
                <a:ea typeface="微软雅黑" panose="020B0503020204020204" pitchFamily="34" charset="-122"/>
              </a:rPr>
              <a:t>：保存文件；</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rPr>
              <a:t>:q</a:t>
            </a:r>
            <a:r>
              <a:rPr lang="zh-CN" altLang="en-US" b="1" dirty="0">
                <a:solidFill>
                  <a:srgbClr val="4472C4"/>
                </a:solidFill>
                <a:latin typeface="微软雅黑" panose="020B0503020204020204" pitchFamily="34" charset="-122"/>
                <a:ea typeface="微软雅黑" panose="020B0503020204020204" pitchFamily="34" charset="-122"/>
              </a:rPr>
              <a:t>：退出 </a:t>
            </a:r>
            <a:r>
              <a:rPr lang="en-US" altLang="zh-CN" b="1" dirty="0">
                <a:solidFill>
                  <a:srgbClr val="4472C4"/>
                </a:solidFill>
                <a:latin typeface="微软雅黑" panose="020B0503020204020204" pitchFamily="34" charset="-122"/>
                <a:ea typeface="微软雅黑" panose="020B0503020204020204" pitchFamily="34" charset="-122"/>
              </a:rPr>
              <a:t>Vim </a:t>
            </a:r>
            <a:r>
              <a:rPr lang="zh-CN" altLang="en-US" b="1" dirty="0">
                <a:solidFill>
                  <a:srgbClr val="4472C4"/>
                </a:solidFill>
                <a:latin typeface="微软雅黑" panose="020B0503020204020204" pitchFamily="34" charset="-122"/>
                <a:ea typeface="微软雅黑" panose="020B0503020204020204" pitchFamily="34" charset="-122"/>
              </a:rPr>
              <a:t>编辑器</a:t>
            </a:r>
            <a:r>
              <a:rPr lang="en-US" altLang="zh-CN" b="1" dirty="0">
                <a:solidFill>
                  <a:srgbClr val="4472C4"/>
                </a:solidFill>
                <a:latin typeface="微软雅黑" panose="020B0503020204020204" pitchFamily="34" charset="-122"/>
                <a:ea typeface="微软雅黑" panose="020B0503020204020204" pitchFamily="34" charset="-122"/>
              </a:rPr>
              <a:t>;</a:t>
            </a: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rPr>
              <a:t>:</a:t>
            </a:r>
            <a:r>
              <a:rPr lang="en-US" altLang="zh-CN" b="1" dirty="0" err="1">
                <a:solidFill>
                  <a:srgbClr val="4472C4"/>
                </a:solidFill>
                <a:latin typeface="微软雅黑" panose="020B0503020204020204" pitchFamily="34" charset="-122"/>
                <a:ea typeface="微软雅黑" panose="020B0503020204020204" pitchFamily="34" charset="-122"/>
              </a:rPr>
              <a:t>wq</a:t>
            </a:r>
            <a:r>
              <a:rPr lang="zh-CN" altLang="en-US" b="1" dirty="0">
                <a:solidFill>
                  <a:srgbClr val="4472C4"/>
                </a:solidFill>
                <a:latin typeface="微软雅黑" panose="020B0503020204020204" pitchFamily="34" charset="-122"/>
                <a:ea typeface="微软雅黑" panose="020B0503020204020204" pitchFamily="34" charset="-122"/>
              </a:rPr>
              <a:t>：保存文件并退出 </a:t>
            </a:r>
            <a:r>
              <a:rPr lang="en-US" altLang="zh-CN" b="1" dirty="0">
                <a:solidFill>
                  <a:srgbClr val="4472C4"/>
                </a:solidFill>
                <a:latin typeface="微软雅黑" panose="020B0503020204020204" pitchFamily="34" charset="-122"/>
                <a:ea typeface="微软雅黑" panose="020B0503020204020204" pitchFamily="34" charset="-122"/>
              </a:rPr>
              <a:t>Vim </a:t>
            </a:r>
            <a:r>
              <a:rPr lang="zh-CN" altLang="en-US" b="1" dirty="0">
                <a:solidFill>
                  <a:srgbClr val="4472C4"/>
                </a:solidFill>
                <a:latin typeface="微软雅黑" panose="020B0503020204020204" pitchFamily="34" charset="-122"/>
                <a:ea typeface="微软雅黑" panose="020B0503020204020204" pitchFamily="34" charset="-122"/>
              </a:rPr>
              <a:t>编辑器</a:t>
            </a:r>
            <a:endParaRPr lang="en-US" altLang="zh-CN" b="1" dirty="0">
              <a:solidFill>
                <a:srgbClr val="4472C4"/>
              </a:solidFill>
              <a:latin typeface="微软雅黑" panose="020B0503020204020204" pitchFamily="34" charset="-122"/>
              <a:ea typeface="微软雅黑" panose="020B0503020204020204" pitchFamily="34" charset="-122"/>
            </a:endParaRPr>
          </a:p>
          <a:p>
            <a:pPr>
              <a:lnSpc>
                <a:spcPct val="150000"/>
              </a:lnSpc>
            </a:pPr>
            <a:r>
              <a:rPr lang="en-US" altLang="zh-CN" b="1" dirty="0">
                <a:solidFill>
                  <a:srgbClr val="4472C4"/>
                </a:solidFill>
                <a:latin typeface="微软雅黑" panose="020B0503020204020204" pitchFamily="34" charset="-122"/>
                <a:ea typeface="微软雅黑" panose="020B0503020204020204" pitchFamily="34" charset="-122"/>
              </a:rPr>
              <a:t>:q!</a:t>
            </a:r>
            <a:r>
              <a:rPr lang="zh-CN" altLang="en-US" b="1" dirty="0">
                <a:solidFill>
                  <a:srgbClr val="4472C4"/>
                </a:solidFill>
                <a:latin typeface="微软雅黑" panose="020B0503020204020204" pitchFamily="34" charset="-122"/>
                <a:ea typeface="微软雅黑" panose="020B0503020204020204" pitchFamily="34" charset="-122"/>
              </a:rPr>
              <a:t>：强制退出</a:t>
            </a:r>
            <a:r>
              <a:rPr lang="en-US" altLang="zh-CN" b="1" dirty="0">
                <a:solidFill>
                  <a:srgbClr val="4472C4"/>
                </a:solidFill>
                <a:latin typeface="微软雅黑" panose="020B0503020204020204" pitchFamily="34" charset="-122"/>
                <a:ea typeface="微软雅黑" panose="020B0503020204020204" pitchFamily="34" charset="-122"/>
              </a:rPr>
              <a:t>Vim</a:t>
            </a:r>
            <a:r>
              <a:rPr lang="zh-CN" altLang="en-US" b="1" dirty="0">
                <a:solidFill>
                  <a:srgbClr val="4472C4"/>
                </a:solidFill>
                <a:latin typeface="微软雅黑" panose="020B0503020204020204" pitchFamily="34" charset="-122"/>
                <a:ea typeface="微软雅黑" panose="020B0503020204020204" pitchFamily="34" charset="-122"/>
              </a:rPr>
              <a:t>编辑器，不保存修改</a:t>
            </a:r>
            <a:endParaRPr lang="zh-CN" altLang="en-US" sz="2800"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sp>
        <p:nvSpPr>
          <p:cNvPr id="10"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1"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2" name="矩形 11"/>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7" name="矩形: 圆角 15"/>
          <p:cNvSpPr/>
          <p:nvPr/>
        </p:nvSpPr>
        <p:spPr>
          <a:xfrm>
            <a:off x="926301" y="193857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圆角 16"/>
          <p:cNvSpPr/>
          <p:nvPr/>
        </p:nvSpPr>
        <p:spPr>
          <a:xfrm>
            <a:off x="926301" y="193857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2143066" y="196002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2" name="文本框 21"/>
          <p:cNvSpPr txBox="1"/>
          <p:nvPr/>
        </p:nvSpPr>
        <p:spPr>
          <a:xfrm>
            <a:off x="1032570" y="201201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338373637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7" grpId="0" animBg="1"/>
      <p:bldP spid="20" grpId="0" animBg="1"/>
      <p:bldP spid="21" grpId="0"/>
      <p:bldP spid="2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14472" y="2702140"/>
            <a:ext cx="10534758" cy="458459"/>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Linux</a:t>
            </a:r>
            <a:r>
              <a:rPr lang="zh-CN" altLang="en-US" b="1" dirty="0">
                <a:solidFill>
                  <a:srgbClr val="4472C4"/>
                </a:solidFill>
                <a:cs typeface="汉仪旗黑-55简" panose="00020600040101010101" charset="-128"/>
                <a:sym typeface="Arial"/>
              </a:rPr>
              <a:t>基本命令：</a:t>
            </a:r>
            <a:r>
              <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vi/vim</a:t>
            </a:r>
            <a:r>
              <a:rPr lang="zh-CN" altLang="en-US"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：文本编辑工具，分为三个模式：命令模式、输入模式、命令行</a:t>
            </a:r>
            <a:r>
              <a:rPr lang="zh-CN" altLang="en-US" b="1" dirty="0" smtClean="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rPr>
              <a:t>模式</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sp>
        <p:nvSpPr>
          <p:cNvPr id="10"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1"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2" name="矩形 11"/>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7" name="矩形: 圆角 15"/>
          <p:cNvSpPr/>
          <p:nvPr/>
        </p:nvSpPr>
        <p:spPr>
          <a:xfrm>
            <a:off x="926301" y="193857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圆角 16"/>
          <p:cNvSpPr/>
          <p:nvPr/>
        </p:nvSpPr>
        <p:spPr>
          <a:xfrm>
            <a:off x="926301" y="1938573"/>
            <a:ext cx="42905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2143066" y="1960024"/>
            <a:ext cx="2929447"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Linux</a:t>
            </a:r>
            <a:r>
              <a:rPr lang="zh-CN" altLang="en-US" b="1" dirty="0">
                <a:solidFill>
                  <a:schemeClr val="accent1"/>
                </a:solidFill>
                <a:cs typeface="+mn-ea"/>
                <a:sym typeface="+mn-lt"/>
              </a:rPr>
              <a:t>和</a:t>
            </a:r>
            <a:r>
              <a:rPr lang="en-US" altLang="zh-CN" b="1" dirty="0">
                <a:solidFill>
                  <a:schemeClr val="accent1"/>
                </a:solidFill>
                <a:cs typeface="+mn-ea"/>
                <a:sym typeface="+mn-lt"/>
              </a:rPr>
              <a:t>k8s</a:t>
            </a:r>
            <a:r>
              <a:rPr lang="zh-CN" altLang="en-US" b="1" dirty="0">
                <a:solidFill>
                  <a:schemeClr val="accent1"/>
                </a:solidFill>
                <a:cs typeface="+mn-ea"/>
                <a:sym typeface="+mn-lt"/>
              </a:rPr>
              <a:t>基本操作命令</a:t>
            </a:r>
          </a:p>
        </p:txBody>
      </p:sp>
      <p:sp>
        <p:nvSpPr>
          <p:cNvPr id="22" name="文本框 21"/>
          <p:cNvSpPr txBox="1"/>
          <p:nvPr/>
        </p:nvSpPr>
        <p:spPr>
          <a:xfrm>
            <a:off x="1032570" y="2012014"/>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pic>
        <p:nvPicPr>
          <p:cNvPr id="2050" name="Picture 2" descr="https://www.runoob.com/wp-content/uploads/2014/07/vim-vi-workmodel.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2570" y="3160599"/>
            <a:ext cx="4661461" cy="3145153"/>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6002866" y="4011283"/>
            <a:ext cx="6438564" cy="873957"/>
          </a:xfrm>
          <a:prstGeom prst="rect">
            <a:avLst/>
          </a:prstGeom>
        </p:spPr>
        <p:txBody>
          <a:bodyPr wrap="square">
            <a:spAutoFit/>
          </a:bodyPr>
          <a:lstStyle/>
          <a:p>
            <a:pPr>
              <a:lnSpc>
                <a:spcPct val="150000"/>
              </a:lnSpc>
            </a:pPr>
            <a:r>
              <a:rPr lang="zh-CN" altLang="en-US" b="1" dirty="0" smtClean="0">
                <a:solidFill>
                  <a:srgbClr val="FF0000"/>
                </a:solidFill>
                <a:cs typeface="汉仪旗黑-55简" panose="00020600040101010101" charset="-128"/>
                <a:sym typeface="Arial"/>
              </a:rPr>
              <a:t>使用参考链接</a:t>
            </a:r>
            <a:r>
              <a:rPr lang="zh-CN" altLang="en-US" b="1" dirty="0" smtClean="0">
                <a:solidFill>
                  <a:srgbClr val="4472C4"/>
                </a:solidFill>
                <a:cs typeface="汉仪旗黑-55简" panose="00020600040101010101" charset="-128"/>
                <a:sym typeface="Arial"/>
              </a:rPr>
              <a:t>：</a:t>
            </a:r>
            <a:endParaRPr lang="en-US" altLang="zh-CN" b="1" dirty="0" smtClean="0">
              <a:solidFill>
                <a:srgbClr val="4472C4"/>
              </a:solidFill>
              <a:cs typeface="汉仪旗黑-55简" panose="00020600040101010101" charset="-128"/>
              <a:sym typeface="Arial"/>
            </a:endParaRPr>
          </a:p>
          <a:p>
            <a:pPr>
              <a:lnSpc>
                <a:spcPct val="150000"/>
              </a:lnSpc>
            </a:pPr>
            <a:r>
              <a:rPr lang="en-US" altLang="zh-CN" b="1" dirty="0" smtClean="0">
                <a:solidFill>
                  <a:srgbClr val="4472C4"/>
                </a:solidFill>
                <a:cs typeface="汉仪旗黑-55简" panose="00020600040101010101" charset="-128"/>
                <a:sym typeface="Arial"/>
              </a:rPr>
              <a:t>https</a:t>
            </a:r>
            <a:r>
              <a:rPr lang="en-US" altLang="zh-CN" b="1" dirty="0">
                <a:solidFill>
                  <a:srgbClr val="4472C4"/>
                </a:solidFill>
                <a:cs typeface="汉仪旗黑-55简" panose="00020600040101010101" charset="-128"/>
                <a:sym typeface="Arial"/>
              </a:rPr>
              <a:t>://www.runoob.com/linux/linux-vim.html</a:t>
            </a:r>
            <a:endParaRPr lang="en-US" altLang="zh-CN" b="1" dirty="0">
              <a:solidFill>
                <a:srgbClr val="4472C4"/>
              </a:solidFill>
              <a:latin typeface="微软雅黑" panose="020B0503020204020204" pitchFamily="34" charset="-122"/>
              <a:ea typeface="微软雅黑" panose="020B0503020204020204" pitchFamily="34" charset="-122"/>
              <a:cs typeface="汉仪旗黑-55简" panose="00020600040101010101" charset="-128"/>
              <a:sym typeface="Arial"/>
            </a:endParaRPr>
          </a:p>
        </p:txBody>
      </p:sp>
    </p:spTree>
    <p:extLst>
      <p:ext uri="{BB962C8B-B14F-4D97-AF65-F5344CB8AC3E}">
        <p14:creationId xmlns:p14="http://schemas.microsoft.com/office/powerpoint/2010/main" val="240811838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7" grpId="0" animBg="1"/>
      <p:bldP spid="20" grpId="0" animBg="1"/>
      <p:bldP spid="21" grpId="0"/>
      <p:bldP spid="2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8"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8" name="矩形: 圆角 17"/>
          <p:cNvSpPr/>
          <p:nvPr/>
        </p:nvSpPr>
        <p:spPr>
          <a:xfrm>
            <a:off x="4324192" y="186338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4324190" y="1863386"/>
            <a:ext cx="693479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5372610" y="1901205"/>
            <a:ext cx="57323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登录服务器，如何查看内存、磁盘、</a:t>
            </a:r>
            <a:r>
              <a:rPr lang="en-US" altLang="zh-CN" b="1" dirty="0" err="1">
                <a:solidFill>
                  <a:schemeClr val="accent1"/>
                </a:solidFill>
                <a:cs typeface="+mn-ea"/>
                <a:sym typeface="+mn-lt"/>
              </a:rPr>
              <a:t>cpu</a:t>
            </a:r>
            <a:r>
              <a:rPr lang="zh-CN" altLang="en-US" b="1" dirty="0">
                <a:solidFill>
                  <a:schemeClr val="accent1"/>
                </a:solidFill>
                <a:cs typeface="+mn-ea"/>
                <a:sym typeface="+mn-lt"/>
              </a:rPr>
              <a:t>，更新环境</a:t>
            </a:r>
          </a:p>
        </p:txBody>
      </p:sp>
      <p:sp>
        <p:nvSpPr>
          <p:cNvPr id="28" name="文本框 27"/>
          <p:cNvSpPr txBox="1"/>
          <p:nvPr/>
        </p:nvSpPr>
        <p:spPr>
          <a:xfrm>
            <a:off x="4537244" y="1949971"/>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4901647" y="2537834"/>
            <a:ext cx="6096000" cy="923330"/>
          </a:xfrm>
          <a:prstGeom prst="rect">
            <a:avLst/>
          </a:prstGeom>
        </p:spPr>
        <p:txBody>
          <a:bodyPr>
            <a:spAutoFit/>
          </a:bodyPr>
          <a:lstStyle/>
          <a:p>
            <a:pPr>
              <a:lnSpc>
                <a:spcPct val="150000"/>
              </a:lnSpc>
            </a:pPr>
            <a:r>
              <a:rPr lang="zh-CN" altLang="en-US" b="1" dirty="0">
                <a:solidFill>
                  <a:srgbClr val="4472C4"/>
                </a:solidFill>
                <a:cs typeface="汉仪旗黑-55简" panose="00020600040101010101" charset="-128"/>
                <a:sym typeface="Arial"/>
              </a:rPr>
              <a:t>查看内存：</a:t>
            </a:r>
            <a:r>
              <a:rPr lang="en-US" altLang="zh-CN" b="1" dirty="0">
                <a:solidFill>
                  <a:srgbClr val="4472C4"/>
                </a:solidFill>
                <a:cs typeface="汉仪旗黑-55简" panose="00020600040101010101" charset="-128"/>
                <a:sym typeface="Arial"/>
              </a:rPr>
              <a:t>free –h</a:t>
            </a:r>
          </a:p>
          <a:p>
            <a:pPr>
              <a:lnSpc>
                <a:spcPct val="150000"/>
              </a:lnSpc>
            </a:pPr>
            <a:r>
              <a:rPr lang="zh-CN" altLang="en-US" b="1" dirty="0">
                <a:solidFill>
                  <a:srgbClr val="4472C4"/>
                </a:solidFill>
                <a:cs typeface="汉仪旗黑-55简" panose="00020600040101010101" charset="-128"/>
                <a:sym typeface="Arial"/>
              </a:rPr>
              <a:t>查看磁盘：</a:t>
            </a:r>
            <a:r>
              <a:rPr lang="en-US" altLang="zh-CN" b="1" dirty="0" err="1">
                <a:solidFill>
                  <a:srgbClr val="4472C4"/>
                </a:solidFill>
                <a:cs typeface="汉仪旗黑-55简" panose="00020600040101010101" charset="-128"/>
                <a:sym typeface="Arial"/>
              </a:rPr>
              <a:t>df</a:t>
            </a:r>
            <a:r>
              <a:rPr lang="en-US" altLang="zh-CN" b="1" dirty="0">
                <a:solidFill>
                  <a:srgbClr val="4472C4"/>
                </a:solidFill>
                <a:cs typeface="汉仪旗黑-55简" panose="00020600040101010101" charset="-128"/>
                <a:sym typeface="Arial"/>
              </a:rPr>
              <a:t> -h</a:t>
            </a:r>
            <a:endParaRPr lang="zh-CN" altLang="en-US" b="1" dirty="0">
              <a:solidFill>
                <a:srgbClr val="4472C4"/>
              </a:solidFill>
              <a:cs typeface="汉仪旗黑-55简" panose="00020600040101010101" charset="-128"/>
              <a:sym typeface="Arial"/>
            </a:endParaRPr>
          </a:p>
        </p:txBody>
      </p:sp>
      <p:pic>
        <p:nvPicPr>
          <p:cNvPr id="30" name="图片 29"/>
          <p:cNvPicPr>
            <a:picLocks noChangeAspect="1"/>
          </p:cNvPicPr>
          <p:nvPr/>
        </p:nvPicPr>
        <p:blipFill>
          <a:blip r:embed="rId3"/>
          <a:stretch>
            <a:fillRect/>
          </a:stretch>
        </p:blipFill>
        <p:spPr>
          <a:xfrm>
            <a:off x="4862169" y="3575772"/>
            <a:ext cx="6174956" cy="2271978"/>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70700746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7" grpId="0"/>
      <p:bldP spid="8" grpId="0"/>
      <p:bldP spid="9" grpId="0" animBg="1"/>
      <p:bldP spid="18" grpId="0" animBg="1"/>
      <p:bldP spid="19" grpId="0" animBg="1"/>
      <p:bldP spid="23" grpId="0"/>
      <p:bldP spid="28" grpId="0"/>
      <p:bldP spid="29"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4901647" y="2626728"/>
            <a:ext cx="6096000" cy="341632"/>
          </a:xfrm>
          <a:prstGeom prst="rect">
            <a:avLst/>
          </a:prstGeom>
        </p:spPr>
        <p:txBody>
          <a:bodyPr>
            <a:spAutoFit/>
          </a:bodyPr>
          <a:lstStyle/>
          <a:p>
            <a:pPr>
              <a:lnSpc>
                <a:spcPct val="90000"/>
              </a:lnSpc>
            </a:pPr>
            <a:r>
              <a:rPr lang="zh-CN" altLang="en-US" b="1" dirty="0">
                <a:solidFill>
                  <a:srgbClr val="4472C4"/>
                </a:solidFill>
                <a:cs typeface="汉仪旗黑-55简" panose="00020600040101010101" charset="-128"/>
                <a:sym typeface="Arial"/>
              </a:rPr>
              <a:t>查看</a:t>
            </a:r>
            <a:r>
              <a:rPr lang="en-US" altLang="zh-CN" b="1" dirty="0">
                <a:solidFill>
                  <a:srgbClr val="4472C4"/>
                </a:solidFill>
                <a:cs typeface="汉仪旗黑-55简" panose="00020600040101010101" charset="-128"/>
                <a:sym typeface="Arial"/>
              </a:rPr>
              <a:t>CPU</a:t>
            </a:r>
            <a:r>
              <a:rPr lang="zh-CN" altLang="en-US" b="1" dirty="0">
                <a:solidFill>
                  <a:srgbClr val="4472C4"/>
                </a:solidFill>
                <a:cs typeface="汉仪旗黑-55简" panose="00020600040101010101" charset="-128"/>
                <a:sym typeface="Arial"/>
              </a:rPr>
              <a:t>负载：</a:t>
            </a:r>
            <a:r>
              <a:rPr lang="en-US" altLang="zh-CN" b="1" dirty="0">
                <a:solidFill>
                  <a:srgbClr val="4472C4"/>
                </a:solidFill>
                <a:cs typeface="汉仪旗黑-55简" panose="00020600040101010101" charset="-128"/>
                <a:sym typeface="Arial"/>
              </a:rPr>
              <a:t>top -c</a:t>
            </a:r>
            <a:endParaRPr lang="zh-CN" altLang="en-US" b="1" dirty="0">
              <a:solidFill>
                <a:srgbClr val="4472C4"/>
              </a:solidFill>
              <a:cs typeface="汉仪旗黑-55简" panose="00020600040101010101" charset="-128"/>
              <a:sym typeface="Arial"/>
            </a:endParaRPr>
          </a:p>
        </p:txBody>
      </p:sp>
      <p:pic>
        <p:nvPicPr>
          <p:cNvPr id="14" name="图片 13"/>
          <p:cNvPicPr>
            <a:picLocks noChangeAspect="1"/>
          </p:cNvPicPr>
          <p:nvPr/>
        </p:nvPicPr>
        <p:blipFill>
          <a:blip r:embed="rId3"/>
          <a:stretch>
            <a:fillRect/>
          </a:stretch>
        </p:blipFill>
        <p:spPr>
          <a:xfrm>
            <a:off x="4869052" y="3171862"/>
            <a:ext cx="5658596" cy="2758292"/>
          </a:xfrm>
          <a:prstGeom prst="rect">
            <a:avLst/>
          </a:prstGeom>
          <a:ln>
            <a:noFill/>
          </a:ln>
          <a:effectLst>
            <a:outerShdw blurRad="292100" dist="139700" dir="2700000" algn="tl" rotWithShape="0">
              <a:srgbClr val="333333">
                <a:alpha val="65000"/>
              </a:srgbClr>
            </a:outerShdw>
          </a:effectLst>
        </p:spPr>
      </p:pic>
      <p:sp>
        <p:nvSpPr>
          <p:cNvPr id="15"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6"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7" name="矩形 16"/>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0" name="矩形: 圆角 17"/>
          <p:cNvSpPr/>
          <p:nvPr/>
        </p:nvSpPr>
        <p:spPr>
          <a:xfrm>
            <a:off x="4324192" y="186338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18"/>
          <p:cNvSpPr/>
          <p:nvPr/>
        </p:nvSpPr>
        <p:spPr>
          <a:xfrm>
            <a:off x="4324190" y="1863386"/>
            <a:ext cx="693479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372610" y="1901205"/>
            <a:ext cx="573237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登录服务器，如何查看内存、磁盘、</a:t>
            </a:r>
            <a:r>
              <a:rPr lang="en-US" altLang="zh-CN" b="1" dirty="0" err="1">
                <a:solidFill>
                  <a:schemeClr val="accent1"/>
                </a:solidFill>
                <a:cs typeface="+mn-ea"/>
                <a:sym typeface="+mn-lt"/>
              </a:rPr>
              <a:t>cpu</a:t>
            </a:r>
            <a:r>
              <a:rPr lang="zh-CN" altLang="en-US" b="1" dirty="0">
                <a:solidFill>
                  <a:schemeClr val="accent1"/>
                </a:solidFill>
                <a:cs typeface="+mn-ea"/>
                <a:sym typeface="+mn-lt"/>
              </a:rPr>
              <a:t>，更新环境</a:t>
            </a:r>
          </a:p>
        </p:txBody>
      </p:sp>
      <p:sp>
        <p:nvSpPr>
          <p:cNvPr id="24" name="文本框 23"/>
          <p:cNvSpPr txBox="1"/>
          <p:nvPr/>
        </p:nvSpPr>
        <p:spPr>
          <a:xfrm>
            <a:off x="4537244" y="1949971"/>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48094345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fade">
                                      <p:cBhvr>
                                        <p:cTn id="22" dur="1000"/>
                                        <p:tgtEl>
                                          <p:spTgt spid="15"/>
                                        </p:tgtEl>
                                      </p:cBhvr>
                                    </p:animEffect>
                                    <p:anim calcmode="lin" valueType="num">
                                      <p:cBhvr>
                                        <p:cTn id="23" dur="1000" fill="hold"/>
                                        <p:tgtEl>
                                          <p:spTgt spid="15"/>
                                        </p:tgtEl>
                                        <p:attrNameLst>
                                          <p:attrName>ppt_x</p:attrName>
                                        </p:attrNameLst>
                                      </p:cBhvr>
                                      <p:tavLst>
                                        <p:tav tm="0">
                                          <p:val>
                                            <p:strVal val="#ppt_x"/>
                                          </p:val>
                                        </p:tav>
                                        <p:tav tm="100000">
                                          <p:val>
                                            <p:strVal val="#ppt_x"/>
                                          </p:val>
                                        </p:tav>
                                      </p:tavLst>
                                    </p:anim>
                                    <p:anim calcmode="lin" valueType="num">
                                      <p:cBhvr>
                                        <p:cTn id="24" dur="1000" fill="hold"/>
                                        <p:tgtEl>
                                          <p:spTgt spid="1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1000"/>
                                        <p:tgtEl>
                                          <p:spTgt spid="17"/>
                                        </p:tgtEl>
                                      </p:cBhvr>
                                    </p:animEffect>
                                    <p:anim calcmode="lin" valueType="num">
                                      <p:cBhvr>
                                        <p:cTn id="33" dur="1000" fill="hold"/>
                                        <p:tgtEl>
                                          <p:spTgt spid="17"/>
                                        </p:tgtEl>
                                        <p:attrNameLst>
                                          <p:attrName>ppt_x</p:attrName>
                                        </p:attrNameLst>
                                      </p:cBhvr>
                                      <p:tavLst>
                                        <p:tav tm="0">
                                          <p:val>
                                            <p:strVal val="#ppt_x"/>
                                          </p:val>
                                        </p:tav>
                                        <p:tav tm="100000">
                                          <p:val>
                                            <p:strVal val="#ppt_x"/>
                                          </p:val>
                                        </p:tav>
                                      </p:tavLst>
                                    </p:anim>
                                    <p:anim calcmode="lin" valueType="num">
                                      <p:cBhvr>
                                        <p:cTn id="3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5" grpId="0"/>
      <p:bldP spid="16" grpId="0"/>
      <p:bldP spid="17" grpId="0" animBg="1"/>
      <p:bldP spid="20" grpId="0" animBg="1"/>
      <p:bldP spid="21" grpId="0" animBg="1"/>
      <p:bldP spid="22" grpId="0"/>
      <p:bldP spid="2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4784404" y="2385407"/>
            <a:ext cx="6717785" cy="3831818"/>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在服务器有网情况下，可以直接执行脚本，更新环境</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测试是否有网：</a:t>
            </a:r>
            <a:r>
              <a:rPr lang="en-US" altLang="zh-CN" b="1" dirty="0">
                <a:solidFill>
                  <a:srgbClr val="4472C4"/>
                </a:solidFill>
                <a:cs typeface="汉仪旗黑-55简" panose="00020600040101010101" charset="-128"/>
                <a:sym typeface="Arial"/>
              </a:rPr>
              <a:t>ping baidu.com</a:t>
            </a:r>
          </a:p>
          <a:p>
            <a:pPr>
              <a:lnSpc>
                <a:spcPct val="150000"/>
              </a:lnSpc>
            </a:pPr>
            <a:r>
              <a:rPr lang="zh-CN" altLang="en-US" b="1" dirty="0">
                <a:solidFill>
                  <a:srgbClr val="4472C4"/>
                </a:solidFill>
                <a:cs typeface="汉仪旗黑-55简" panose="00020600040101010101" charset="-128"/>
                <a:sym typeface="Arial"/>
              </a:rPr>
              <a:t>查看</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目录下是否有在线更新脚本</a:t>
            </a:r>
            <a:r>
              <a:rPr lang="en-US" altLang="zh-CN" b="1" dirty="0">
                <a:solidFill>
                  <a:srgbClr val="4472C4"/>
                </a:solidFill>
                <a:cs typeface="汉仪旗黑-55简" panose="00020600040101010101" charset="-128"/>
                <a:sym typeface="Arial"/>
              </a:rPr>
              <a:t>update_hcm_online.sh</a:t>
            </a:r>
          </a:p>
          <a:p>
            <a:pPr>
              <a:lnSpc>
                <a:spcPct val="150000"/>
              </a:lnSpc>
            </a:pPr>
            <a:r>
              <a:rPr lang="zh-CN" altLang="en-US" b="1" dirty="0">
                <a:solidFill>
                  <a:srgbClr val="4472C4"/>
                </a:solidFill>
                <a:cs typeface="汉仪旗黑-55简" panose="00020600040101010101" charset="-128"/>
                <a:sym typeface="Arial"/>
              </a:rPr>
              <a:t>执行：</a:t>
            </a:r>
            <a:r>
              <a:rPr lang="en-US" altLang="zh-CN" b="1" dirty="0">
                <a:solidFill>
                  <a:srgbClr val="4472C4"/>
                </a:solidFill>
                <a:cs typeface="汉仪旗黑-55简" panose="00020600040101010101" charset="-128"/>
                <a:sym typeface="Arial"/>
              </a:rPr>
              <a:t>cd   ----</a:t>
            </a:r>
            <a:r>
              <a:rPr lang="zh-CN" altLang="en-US" b="1" dirty="0">
                <a:solidFill>
                  <a:srgbClr val="4472C4"/>
                </a:solidFill>
                <a:cs typeface="汉仪旗黑-55简" panose="00020600040101010101" charset="-128"/>
                <a:sym typeface="Arial"/>
              </a:rPr>
              <a:t>切换到</a:t>
            </a:r>
            <a:r>
              <a:rPr lang="en-US" altLang="zh-CN" b="1" dirty="0">
                <a:solidFill>
                  <a:srgbClr val="4472C4"/>
                </a:solidFill>
                <a:cs typeface="汉仪旗黑-55简" panose="00020600040101010101" charset="-128"/>
                <a:sym typeface="Arial"/>
              </a:rPr>
              <a:t>/root</a:t>
            </a:r>
            <a:r>
              <a:rPr lang="zh-CN" altLang="en-US" b="1" dirty="0">
                <a:solidFill>
                  <a:srgbClr val="4472C4"/>
                </a:solidFill>
                <a:cs typeface="汉仪旗黑-55简" panose="00020600040101010101" charset="-128"/>
                <a:sym typeface="Arial"/>
              </a:rPr>
              <a:t>目录下</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执行：</a:t>
            </a:r>
            <a:r>
              <a:rPr lang="en-US" altLang="zh-CN" b="1" dirty="0" err="1">
                <a:solidFill>
                  <a:srgbClr val="4472C4"/>
                </a:solidFill>
                <a:cs typeface="汉仪旗黑-55简" panose="00020600040101010101" charset="-128"/>
                <a:sym typeface="Arial"/>
              </a:rPr>
              <a:t>ll</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查看文件，没有的话需要上传</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执行脚本前先查看服务器操作系统命令：</a:t>
            </a:r>
            <a:r>
              <a:rPr lang="en-US" altLang="zh-CN" b="1" dirty="0">
                <a:solidFill>
                  <a:srgbClr val="4472C4"/>
                </a:solidFill>
                <a:cs typeface="汉仪旗黑-55简" panose="00020600040101010101" charset="-128"/>
                <a:sym typeface="Arial"/>
              </a:rPr>
              <a:t>cat /</a:t>
            </a:r>
            <a:r>
              <a:rPr lang="en-US" altLang="zh-CN" b="1" dirty="0" err="1">
                <a:solidFill>
                  <a:srgbClr val="4472C4"/>
                </a:solidFill>
                <a:cs typeface="汉仪旗黑-55简" panose="00020600040101010101" charset="-128"/>
                <a:sym typeface="Arial"/>
              </a:rPr>
              <a:t>etc</a:t>
            </a:r>
            <a:r>
              <a:rPr lang="en-US" altLang="zh-CN" b="1" dirty="0">
                <a:solidFill>
                  <a:srgbClr val="4472C4"/>
                </a:solidFill>
                <a:cs typeface="汉仪旗黑-55简" panose="00020600040101010101" charset="-128"/>
                <a:sym typeface="Arial"/>
              </a:rPr>
              <a:t>/</a:t>
            </a:r>
            <a:r>
              <a:rPr lang="en-US" altLang="zh-CN" b="1" dirty="0" err="1">
                <a:solidFill>
                  <a:srgbClr val="4472C4"/>
                </a:solidFill>
                <a:cs typeface="汉仪旗黑-55简" panose="00020600040101010101" charset="-128"/>
                <a:sym typeface="Arial"/>
              </a:rPr>
              <a:t>os</a:t>
            </a:r>
            <a:r>
              <a:rPr lang="en-US" altLang="zh-CN" b="1" dirty="0">
                <a:solidFill>
                  <a:srgbClr val="4472C4"/>
                </a:solidFill>
                <a:cs typeface="汉仪旗黑-55简" panose="00020600040101010101" charset="-128"/>
                <a:sym typeface="Arial"/>
              </a:rPr>
              <a:t>-release</a:t>
            </a:r>
          </a:p>
          <a:p>
            <a:pPr>
              <a:lnSpc>
                <a:spcPct val="150000"/>
              </a:lnSpc>
            </a:pPr>
            <a:r>
              <a:rPr lang="en-US" altLang="zh-CN" b="1" dirty="0">
                <a:solidFill>
                  <a:srgbClr val="4472C4"/>
                </a:solidFill>
                <a:cs typeface="汉仪旗黑-55简" panose="00020600040101010101" charset="-128"/>
                <a:sym typeface="Arial"/>
              </a:rPr>
              <a:t>Centos</a:t>
            </a:r>
            <a:r>
              <a:rPr lang="zh-CN" altLang="en-US" b="1" dirty="0">
                <a:solidFill>
                  <a:srgbClr val="4472C4"/>
                </a:solidFill>
                <a:cs typeface="汉仪旗黑-55简" panose="00020600040101010101" charset="-128"/>
                <a:sym typeface="Arial"/>
              </a:rPr>
              <a:t>操作系统执行脚本：</a:t>
            </a:r>
            <a:r>
              <a:rPr lang="en-US" altLang="zh-CN" b="1" dirty="0" err="1">
                <a:solidFill>
                  <a:srgbClr val="4472C4"/>
                </a:solidFill>
                <a:cs typeface="汉仪旗黑-55简" panose="00020600040101010101" charset="-128"/>
                <a:sym typeface="Arial"/>
              </a:rPr>
              <a:t>sh</a:t>
            </a:r>
            <a:r>
              <a:rPr lang="en-US" altLang="zh-CN" b="1" dirty="0">
                <a:solidFill>
                  <a:srgbClr val="4472C4"/>
                </a:solidFill>
                <a:cs typeface="汉仪旗黑-55简" panose="00020600040101010101" charset="-128"/>
                <a:sym typeface="Arial"/>
              </a:rPr>
              <a:t> update_hcm_online.sh</a:t>
            </a:r>
          </a:p>
          <a:p>
            <a:pPr>
              <a:lnSpc>
                <a:spcPct val="150000"/>
              </a:lnSpc>
            </a:pPr>
            <a:r>
              <a:rPr lang="en-US" altLang="zh-CN" b="1" dirty="0">
                <a:solidFill>
                  <a:srgbClr val="4472C4"/>
                </a:solidFill>
                <a:cs typeface="汉仪旗黑-55简" panose="00020600040101010101" charset="-128"/>
                <a:sym typeface="Arial"/>
              </a:rPr>
              <a:t>Ubuntu</a:t>
            </a:r>
            <a:r>
              <a:rPr lang="zh-CN" altLang="en-US" b="1" dirty="0">
                <a:solidFill>
                  <a:srgbClr val="4472C4"/>
                </a:solidFill>
                <a:cs typeface="汉仪旗黑-55简" panose="00020600040101010101" charset="-128"/>
                <a:sym typeface="Arial"/>
              </a:rPr>
              <a:t>操作系统执行脚本：</a:t>
            </a:r>
            <a:r>
              <a:rPr lang="en-US" altLang="zh-CN" b="1" dirty="0">
                <a:solidFill>
                  <a:srgbClr val="4472C4"/>
                </a:solidFill>
                <a:cs typeface="汉仪旗黑-55简" panose="00020600040101010101" charset="-128"/>
                <a:sym typeface="Arial"/>
              </a:rPr>
              <a:t>bash update_hcm_online.sh</a:t>
            </a:r>
          </a:p>
          <a:p>
            <a:pPr>
              <a:lnSpc>
                <a:spcPct val="150000"/>
              </a:lnSpc>
            </a:pPr>
            <a:r>
              <a:rPr lang="zh-CN" altLang="en-US" b="1" dirty="0">
                <a:solidFill>
                  <a:srgbClr val="4472C4"/>
                </a:solidFill>
                <a:cs typeface="汉仪旗黑-55简" panose="00020600040101010101" charset="-128"/>
                <a:sym typeface="Arial"/>
              </a:rPr>
              <a:t>没有网络，可以根据专门的操作手册更新环境</a:t>
            </a:r>
            <a:endParaRPr lang="en-US" altLang="zh-CN" b="1" dirty="0">
              <a:solidFill>
                <a:srgbClr val="4472C4"/>
              </a:solidFill>
              <a:cs typeface="汉仪旗黑-55简" panose="00020600040101010101" charset="-128"/>
              <a:sym typeface="Arial"/>
            </a:endParaRPr>
          </a:p>
        </p:txBody>
      </p:sp>
      <p:sp>
        <p:nvSpPr>
          <p:cNvPr id="13" name="矩形: 圆角 17"/>
          <p:cNvSpPr/>
          <p:nvPr/>
        </p:nvSpPr>
        <p:spPr>
          <a:xfrm>
            <a:off x="4868722" y="175554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8"/>
          <p:cNvSpPr/>
          <p:nvPr/>
        </p:nvSpPr>
        <p:spPr>
          <a:xfrm>
            <a:off x="4868721" y="1755545"/>
            <a:ext cx="3847658"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p:cNvSpPr/>
          <p:nvPr/>
        </p:nvSpPr>
        <p:spPr>
          <a:xfrm>
            <a:off x="5917140" y="1793364"/>
            <a:ext cx="1567205"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更新环境</a:t>
            </a:r>
          </a:p>
        </p:txBody>
      </p:sp>
      <p:sp>
        <p:nvSpPr>
          <p:cNvPr id="18" name="文本框 17"/>
          <p:cNvSpPr txBox="1"/>
          <p:nvPr/>
        </p:nvSpPr>
        <p:spPr>
          <a:xfrm>
            <a:off x="5081774" y="1842130"/>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19"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20"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22" name="矩形 21"/>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Tree>
    <p:extLst>
      <p:ext uri="{BB962C8B-B14F-4D97-AF65-F5344CB8AC3E}">
        <p14:creationId xmlns:p14="http://schemas.microsoft.com/office/powerpoint/2010/main" val="342912009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par>
                                <p:cTn id="30" presetID="42"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1000"/>
                                        <p:tgtEl>
                                          <p:spTgt spid="20"/>
                                        </p:tgtEl>
                                      </p:cBhvr>
                                    </p:animEffect>
                                    <p:anim calcmode="lin" valueType="num">
                                      <p:cBhvr>
                                        <p:cTn id="38" dur="1000" fill="hold"/>
                                        <p:tgtEl>
                                          <p:spTgt spid="20"/>
                                        </p:tgtEl>
                                        <p:attrNameLst>
                                          <p:attrName>ppt_x</p:attrName>
                                        </p:attrNameLst>
                                      </p:cBhvr>
                                      <p:tavLst>
                                        <p:tav tm="0">
                                          <p:val>
                                            <p:strVal val="#ppt_x"/>
                                          </p:val>
                                        </p:tav>
                                        <p:tav tm="100000">
                                          <p:val>
                                            <p:strVal val="#ppt_x"/>
                                          </p:val>
                                        </p:tav>
                                      </p:tavLst>
                                    </p:anim>
                                    <p:anim calcmode="lin" valueType="num">
                                      <p:cBhvr>
                                        <p:cTn id="39" dur="1000" fill="hold"/>
                                        <p:tgtEl>
                                          <p:spTgt spid="2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1000"/>
                                        <p:tgtEl>
                                          <p:spTgt spid="22"/>
                                        </p:tgtEl>
                                      </p:cBhvr>
                                    </p:animEffect>
                                    <p:anim calcmode="lin" valueType="num">
                                      <p:cBhvr>
                                        <p:cTn id="43" dur="1000" fill="hold"/>
                                        <p:tgtEl>
                                          <p:spTgt spid="22"/>
                                        </p:tgtEl>
                                        <p:attrNameLst>
                                          <p:attrName>ppt_x</p:attrName>
                                        </p:attrNameLst>
                                      </p:cBhvr>
                                      <p:tavLst>
                                        <p:tav tm="0">
                                          <p:val>
                                            <p:strVal val="#ppt_x"/>
                                          </p:val>
                                        </p:tav>
                                        <p:tav tm="100000">
                                          <p:val>
                                            <p:strVal val="#ppt_x"/>
                                          </p:val>
                                        </p:tav>
                                      </p:tavLst>
                                    </p:anim>
                                    <p:anim calcmode="lin" valueType="num">
                                      <p:cBhvr>
                                        <p:cTn id="4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animBg="1"/>
      <p:bldP spid="16" grpId="0" animBg="1"/>
      <p:bldP spid="17" grpId="0"/>
      <p:bldP spid="18" grpId="0"/>
      <p:bldP spid="19" grpId="0"/>
      <p:bldP spid="20" grpId="0"/>
      <p:bldP spid="2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4473814" y="166765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4473812" y="1667656"/>
            <a:ext cx="668186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3" name="矩形 22"/>
          <p:cNvSpPr/>
          <p:nvPr/>
        </p:nvSpPr>
        <p:spPr>
          <a:xfrm>
            <a:off x="5656986" y="1696661"/>
            <a:ext cx="527731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如何在服务器上</a:t>
            </a:r>
            <a:r>
              <a:rPr lang="en-US" altLang="zh-CN" b="1" dirty="0">
                <a:solidFill>
                  <a:schemeClr val="accent1"/>
                </a:solidFill>
                <a:cs typeface="+mn-ea"/>
                <a:sym typeface="+mn-lt"/>
              </a:rPr>
              <a:t>curl</a:t>
            </a:r>
            <a:r>
              <a:rPr lang="zh-CN" altLang="en-US" b="1" dirty="0">
                <a:solidFill>
                  <a:schemeClr val="accent1"/>
                </a:solidFill>
                <a:cs typeface="+mn-ea"/>
                <a:sym typeface="+mn-lt"/>
              </a:rPr>
              <a:t>、</a:t>
            </a:r>
            <a:r>
              <a:rPr lang="en-US" altLang="zh-CN" b="1" dirty="0">
                <a:solidFill>
                  <a:schemeClr val="accent1"/>
                </a:solidFill>
                <a:cs typeface="+mn-ea"/>
                <a:sym typeface="+mn-lt"/>
              </a:rPr>
              <a:t>ping</a:t>
            </a:r>
            <a:r>
              <a:rPr lang="zh-CN" altLang="en-US" b="1" dirty="0">
                <a:solidFill>
                  <a:schemeClr val="accent1"/>
                </a:solidFill>
                <a:cs typeface="+mn-ea"/>
                <a:sym typeface="+mn-lt"/>
              </a:rPr>
              <a:t>、</a:t>
            </a:r>
            <a:r>
              <a:rPr lang="en-US" altLang="zh-CN" b="1" dirty="0">
                <a:solidFill>
                  <a:schemeClr val="accent1"/>
                </a:solidFill>
                <a:cs typeface="+mn-ea"/>
                <a:sym typeface="+mn-lt"/>
              </a:rPr>
              <a:t>telnet</a:t>
            </a:r>
            <a:r>
              <a:rPr lang="zh-CN" altLang="en-US" b="1" dirty="0">
                <a:solidFill>
                  <a:schemeClr val="accent1"/>
                </a:solidFill>
                <a:cs typeface="+mn-ea"/>
                <a:sym typeface="+mn-lt"/>
              </a:rPr>
              <a:t>测试服务地址</a:t>
            </a:r>
          </a:p>
        </p:txBody>
      </p:sp>
      <p:sp>
        <p:nvSpPr>
          <p:cNvPr id="28" name="文本框 27"/>
          <p:cNvSpPr txBox="1"/>
          <p:nvPr/>
        </p:nvSpPr>
        <p:spPr>
          <a:xfrm>
            <a:off x="4686866" y="1754241"/>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4473812" y="2387210"/>
            <a:ext cx="6813411" cy="3831818"/>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服务是否正常需要在服务器、容器里都需要测试，操作相同：</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服务器上测试：</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curl </a:t>
            </a:r>
            <a:r>
              <a:rPr lang="zh-CN" altLang="en-US" b="1" dirty="0">
                <a:solidFill>
                  <a:srgbClr val="4472C4"/>
                </a:solidFill>
                <a:cs typeface="汉仪旗黑-55简" panose="00020600040101010101" charset="-128"/>
                <a:sym typeface="Arial"/>
              </a:rPr>
              <a:t>接口</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如：</a:t>
            </a:r>
            <a:r>
              <a:rPr lang="en-US" altLang="zh-CN" b="1" dirty="0">
                <a:solidFill>
                  <a:srgbClr val="4472C4"/>
                </a:solidFill>
                <a:cs typeface="汉仪旗黑-55简" panose="00020600040101010101" charset="-128"/>
                <a:sym typeface="Arial"/>
              </a:rPr>
              <a:t>curl https://</a:t>
            </a:r>
            <a:r>
              <a:rPr lang="en-US" altLang="zh-CN" b="1" u="sng" dirty="0">
                <a:solidFill>
                  <a:srgbClr val="4472C4"/>
                </a:solidFill>
                <a:hlinkClick r:id="rId3"/>
              </a:rPr>
              <a:t> hcm-mail.hcmcloud.cn</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ping </a:t>
            </a:r>
            <a:r>
              <a:rPr lang="zh-CN" altLang="en-US" b="1" dirty="0">
                <a:solidFill>
                  <a:srgbClr val="4472C4"/>
                </a:solidFill>
                <a:cs typeface="汉仪旗黑-55简" panose="00020600040101010101" charset="-128"/>
                <a:sym typeface="Arial"/>
              </a:rPr>
              <a:t>域名或</a:t>
            </a:r>
            <a:r>
              <a:rPr lang="en-US" altLang="zh-CN" b="1" dirty="0" err="1">
                <a:solidFill>
                  <a:srgbClr val="4472C4"/>
                </a:solidFill>
                <a:cs typeface="汉仪旗黑-55简" panose="00020600040101010101" charset="-128"/>
                <a:sym typeface="Arial"/>
              </a:rPr>
              <a:t>ip</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如：</a:t>
            </a:r>
            <a:r>
              <a:rPr lang="en-US" altLang="zh-CN" b="1" dirty="0">
                <a:solidFill>
                  <a:srgbClr val="4472C4"/>
                </a:solidFill>
                <a:cs typeface="汉仪旗黑-55简" panose="00020600040101010101" charset="-128"/>
                <a:sym typeface="Arial"/>
              </a:rPr>
              <a:t>ping </a:t>
            </a:r>
            <a:r>
              <a:rPr lang="en-US" altLang="zh-CN" b="1" u="sng" dirty="0">
                <a:solidFill>
                  <a:srgbClr val="4472C4"/>
                </a:solidFill>
                <a:hlinkClick r:id="rId3"/>
              </a:rPr>
              <a:t>hcm-mail.hcmcloud.cn</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telnet </a:t>
            </a:r>
            <a:r>
              <a:rPr lang="zh-CN" altLang="en-US" b="1" dirty="0">
                <a:solidFill>
                  <a:srgbClr val="4472C4"/>
                </a:solidFill>
                <a:cs typeface="汉仪旗黑-55简" panose="00020600040101010101" charset="-128"/>
                <a:sym typeface="Arial"/>
              </a:rPr>
              <a:t>域名或</a:t>
            </a:r>
            <a:r>
              <a:rPr lang="en-US" altLang="zh-CN" b="1" dirty="0" err="1">
                <a:solidFill>
                  <a:srgbClr val="4472C4"/>
                </a:solidFill>
                <a:cs typeface="汉仪旗黑-55简" panose="00020600040101010101" charset="-128"/>
                <a:sym typeface="Arial"/>
              </a:rPr>
              <a:t>ip</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端口</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如：</a:t>
            </a:r>
            <a:r>
              <a:rPr lang="en-US" altLang="zh-CN" b="1" dirty="0">
                <a:solidFill>
                  <a:srgbClr val="4472C4"/>
                </a:solidFill>
                <a:cs typeface="汉仪旗黑-55简" panose="00020600040101010101" charset="-128"/>
                <a:sym typeface="Arial"/>
              </a:rPr>
              <a:t>telnet </a:t>
            </a:r>
            <a:r>
              <a:rPr lang="en-US" altLang="zh-CN" b="1" u="sng" dirty="0">
                <a:solidFill>
                  <a:srgbClr val="4472C4"/>
                </a:solidFill>
                <a:hlinkClick r:id="rId3"/>
              </a:rPr>
              <a:t>hcm-mail.hcmcloud.cn</a:t>
            </a:r>
            <a:r>
              <a:rPr lang="en-US" altLang="zh-CN" b="1" u="sng" dirty="0">
                <a:solidFill>
                  <a:srgbClr val="4472C4"/>
                </a:solidFill>
              </a:rPr>
              <a:t> 443</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在应用服务器测试后也需要进入后端的任意几个容器里测试</a:t>
            </a:r>
            <a:endParaRPr lang="en-US" altLang="zh-CN" b="1" dirty="0">
              <a:solidFill>
                <a:srgbClr val="4472C4"/>
              </a:solidFill>
              <a:cs typeface="汉仪旗黑-55简" panose="00020600040101010101" charset="-128"/>
              <a:sym typeface="Arial"/>
            </a:endParaRPr>
          </a:p>
        </p:txBody>
      </p:sp>
      <p:sp>
        <p:nvSpPr>
          <p:cNvPr id="13" name="TextBox 21"/>
          <p:cNvSpPr txBox="1"/>
          <p:nvPr/>
        </p:nvSpPr>
        <p:spPr>
          <a:xfrm>
            <a:off x="897332" y="681231"/>
            <a:ext cx="3426858" cy="523220"/>
          </a:xfrm>
          <a:prstGeom prst="rect">
            <a:avLst/>
          </a:prstGeom>
          <a:noFill/>
        </p:spPr>
        <p:txBody>
          <a:bodyPr wrap="square" rtlCol="0">
            <a:spAutoFit/>
          </a:bodyPr>
          <a:lstStyle/>
          <a:p>
            <a:pPr algn="ctr"/>
            <a:r>
              <a:rPr lang="en-US" altLang="zh-CN"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Linux k8s</a:t>
            </a: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基本命令</a:t>
            </a:r>
          </a:p>
        </p:txBody>
      </p:sp>
      <p:sp>
        <p:nvSpPr>
          <p:cNvPr id="14" name="TextBox 21"/>
          <p:cNvSpPr txBox="1"/>
          <p:nvPr/>
        </p:nvSpPr>
        <p:spPr>
          <a:xfrm>
            <a:off x="255267" y="119734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Linux k8s basic command</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Tree>
    <p:extLst>
      <p:ext uri="{BB962C8B-B14F-4D97-AF65-F5344CB8AC3E}">
        <p14:creationId xmlns:p14="http://schemas.microsoft.com/office/powerpoint/2010/main" val="4616251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8"/>
                                        </p:tgtEl>
                                        <p:attrNameLst>
                                          <p:attrName>style.visibility</p:attrName>
                                        </p:attrNameLst>
                                      </p:cBhvr>
                                      <p:to>
                                        <p:strVal val="visible"/>
                                      </p:to>
                                    </p:set>
                                  </p:childTnLst>
                                </p:cTn>
                              </p:par>
                              <p:par>
                                <p:cTn id="30" presetID="42" presetClass="entr" presetSubtype="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anim calcmode="lin" valueType="num">
                                      <p:cBhvr>
                                        <p:cTn id="33" dur="1000" fill="hold"/>
                                        <p:tgtEl>
                                          <p:spTgt spid="13"/>
                                        </p:tgtEl>
                                        <p:attrNameLst>
                                          <p:attrName>ppt_x</p:attrName>
                                        </p:attrNameLst>
                                      </p:cBhvr>
                                      <p:tavLst>
                                        <p:tav tm="0">
                                          <p:val>
                                            <p:strVal val="#ppt_x"/>
                                          </p:val>
                                        </p:tav>
                                        <p:tav tm="100000">
                                          <p:val>
                                            <p:strVal val="#ppt_x"/>
                                          </p:val>
                                        </p:tav>
                                      </p:tavLst>
                                    </p:anim>
                                    <p:anim calcmode="lin" valueType="num">
                                      <p:cBhvr>
                                        <p:cTn id="34" dur="1000" fill="hold"/>
                                        <p:tgtEl>
                                          <p:spTgt spid="13"/>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1000"/>
                                        <p:tgtEl>
                                          <p:spTgt spid="14"/>
                                        </p:tgtEl>
                                      </p:cBhvr>
                                    </p:animEffect>
                                    <p:anim calcmode="lin" valueType="num">
                                      <p:cBhvr>
                                        <p:cTn id="38" dur="1000" fill="hold"/>
                                        <p:tgtEl>
                                          <p:spTgt spid="14"/>
                                        </p:tgtEl>
                                        <p:attrNameLst>
                                          <p:attrName>ppt_x</p:attrName>
                                        </p:attrNameLst>
                                      </p:cBhvr>
                                      <p:tavLst>
                                        <p:tav tm="0">
                                          <p:val>
                                            <p:strVal val="#ppt_x"/>
                                          </p:val>
                                        </p:tav>
                                        <p:tav tm="100000">
                                          <p:val>
                                            <p:strVal val="#ppt_x"/>
                                          </p:val>
                                        </p:tav>
                                      </p:tavLst>
                                    </p:anim>
                                    <p:anim calcmode="lin" valueType="num">
                                      <p:cBhvr>
                                        <p:cTn id="39" dur="1000" fill="hold"/>
                                        <p:tgtEl>
                                          <p:spTgt spid="1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1000"/>
                                        <p:tgtEl>
                                          <p:spTgt spid="15"/>
                                        </p:tgtEl>
                                      </p:cBhvr>
                                    </p:animEffect>
                                    <p:anim calcmode="lin" valueType="num">
                                      <p:cBhvr>
                                        <p:cTn id="43" dur="1000" fill="hold"/>
                                        <p:tgtEl>
                                          <p:spTgt spid="15"/>
                                        </p:tgtEl>
                                        <p:attrNameLst>
                                          <p:attrName>ppt_x</p:attrName>
                                        </p:attrNameLst>
                                      </p:cBhvr>
                                      <p:tavLst>
                                        <p:tav tm="0">
                                          <p:val>
                                            <p:strVal val="#ppt_x"/>
                                          </p:val>
                                        </p:tav>
                                        <p:tav tm="100000">
                                          <p:val>
                                            <p:strVal val="#ppt_x"/>
                                          </p:val>
                                        </p:tav>
                                      </p:tavLst>
                                    </p:anim>
                                    <p:anim calcmode="lin" valueType="num">
                                      <p:cBhvr>
                                        <p:cTn id="4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18" grpId="0" animBg="1"/>
      <p:bldP spid="19" grpId="0" animBg="1"/>
      <p:bldP spid="23" grpId="0"/>
      <p:bldP spid="28" grpId="0"/>
      <p:bldP spid="29" grpId="0" animBg="1"/>
      <p:bldP spid="13" grpId="0"/>
      <p:bldP spid="14" grpId="0"/>
      <p:bldP spid="15"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3</a:t>
            </a:r>
            <a:endParaRPr lang="zh-CN" altLang="en-US" sz="16600" b="1" dirty="0">
              <a:solidFill>
                <a:schemeClr val="accent1"/>
              </a:solidFill>
              <a:cs typeface="+mn-ea"/>
              <a:sym typeface="+mn-lt"/>
            </a:endParaRPr>
          </a:p>
        </p:txBody>
      </p:sp>
      <p:sp>
        <p:nvSpPr>
          <p:cNvPr id="4" name="TextBox 21"/>
          <p:cNvSpPr txBox="1"/>
          <p:nvPr/>
        </p:nvSpPr>
        <p:spPr>
          <a:xfrm>
            <a:off x="4236714" y="2698334"/>
            <a:ext cx="6283973" cy="1107996"/>
          </a:xfrm>
          <a:prstGeom prst="rect">
            <a:avLst/>
          </a:prstGeom>
          <a:noFill/>
        </p:spPr>
        <p:txBody>
          <a:bodyPr wrap="square" rtlCol="0">
            <a:spAutoFit/>
          </a:bodyPr>
          <a:lstStyle/>
          <a:p>
            <a:pPr algn="ctr"/>
            <a:r>
              <a:rPr lang="zh-CN" altLang="en-US" sz="6600" b="1" dirty="0">
                <a:solidFill>
                  <a:schemeClr val="accent1"/>
                </a:solidFill>
                <a:effectLst>
                  <a:outerShdw blurRad="254000" dist="101600" dir="5400000" algn="ctr" rotWithShape="0">
                    <a:srgbClr val="000000">
                      <a:alpha val="15000"/>
                    </a:srgbClr>
                  </a:outerShdw>
                </a:effectLst>
                <a:cs typeface="+mn-ea"/>
                <a:sym typeface="+mn-lt"/>
              </a:rPr>
              <a:t>容器内基本操作</a:t>
            </a: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a:solidFill>
                  <a:schemeClr val="accent1"/>
                </a:solidFill>
                <a:cs typeface="+mn-ea"/>
                <a:sym typeface="+mn-lt"/>
              </a:rPr>
              <a:t>Basic operations inside the container</a:t>
            </a: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15977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5292639" y="300532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5292640" y="3005325"/>
            <a:ext cx="5057402"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5847610" y="387775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5847610" y="3877755"/>
            <a:ext cx="5475499"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4817827" y="207259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4817826" y="2072593"/>
            <a:ext cx="514182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6494577" y="3028845"/>
            <a:ext cx="377786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进入容器，更新表结构，索引差异</a:t>
            </a:r>
          </a:p>
        </p:txBody>
      </p:sp>
      <p:sp>
        <p:nvSpPr>
          <p:cNvPr id="22" name="矩形 21"/>
          <p:cNvSpPr/>
          <p:nvPr/>
        </p:nvSpPr>
        <p:spPr>
          <a:xfrm>
            <a:off x="7091007" y="3927553"/>
            <a:ext cx="402034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清理</a:t>
            </a:r>
            <a:r>
              <a:rPr lang="en-US" altLang="zh-CN" b="1" dirty="0" err="1">
                <a:solidFill>
                  <a:schemeClr val="accent1"/>
                </a:solidFill>
                <a:cs typeface="+mn-ea"/>
                <a:sym typeface="+mn-lt"/>
              </a:rPr>
              <a:t>redis</a:t>
            </a:r>
            <a:r>
              <a:rPr lang="zh-CN" altLang="en-US" b="1" dirty="0">
                <a:solidFill>
                  <a:schemeClr val="accent1"/>
                </a:solidFill>
                <a:cs typeface="+mn-ea"/>
                <a:sym typeface="+mn-lt"/>
              </a:rPr>
              <a:t>缓存，清理指定类型的</a:t>
            </a:r>
            <a:r>
              <a:rPr lang="en-US" altLang="zh-CN" b="1" dirty="0">
                <a:solidFill>
                  <a:schemeClr val="accent1"/>
                </a:solidFill>
                <a:cs typeface="+mn-ea"/>
                <a:sym typeface="+mn-lt"/>
              </a:rPr>
              <a:t>key</a:t>
            </a:r>
            <a:endParaRPr lang="zh-CN" altLang="en-US" b="1" dirty="0">
              <a:solidFill>
                <a:schemeClr val="accent1"/>
              </a:solidFill>
              <a:cs typeface="+mn-ea"/>
              <a:sym typeface="+mn-lt"/>
            </a:endParaRPr>
          </a:p>
        </p:txBody>
      </p:sp>
      <p:sp>
        <p:nvSpPr>
          <p:cNvPr id="23" name="矩形 22"/>
          <p:cNvSpPr/>
          <p:nvPr/>
        </p:nvSpPr>
        <p:spPr>
          <a:xfrm>
            <a:off x="5866245" y="2110412"/>
            <a:ext cx="3862399"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容器里</a:t>
            </a:r>
            <a:r>
              <a:rPr lang="en-US" altLang="zh-CN" b="1" dirty="0">
                <a:solidFill>
                  <a:schemeClr val="accent1"/>
                </a:solidFill>
                <a:cs typeface="+mn-ea"/>
                <a:sym typeface="+mn-lt"/>
              </a:rPr>
              <a:t>curl</a:t>
            </a:r>
            <a:r>
              <a:rPr lang="zh-CN" altLang="en-US" b="1" dirty="0">
                <a:solidFill>
                  <a:schemeClr val="accent1"/>
                </a:solidFill>
                <a:cs typeface="+mn-ea"/>
                <a:sym typeface="+mn-lt"/>
              </a:rPr>
              <a:t>、</a:t>
            </a:r>
            <a:r>
              <a:rPr lang="en-US" altLang="zh-CN" b="1" dirty="0">
                <a:solidFill>
                  <a:schemeClr val="accent1"/>
                </a:solidFill>
                <a:cs typeface="+mn-ea"/>
                <a:sym typeface="+mn-lt"/>
              </a:rPr>
              <a:t>telnet</a:t>
            </a:r>
            <a:r>
              <a:rPr lang="zh-CN" altLang="en-US" b="1" dirty="0">
                <a:solidFill>
                  <a:schemeClr val="accent1"/>
                </a:solidFill>
                <a:cs typeface="+mn-ea"/>
                <a:sym typeface="+mn-lt"/>
              </a:rPr>
              <a:t>测试服务地址</a:t>
            </a:r>
          </a:p>
        </p:txBody>
      </p:sp>
      <p:sp>
        <p:nvSpPr>
          <p:cNvPr id="26" name="文本框 25"/>
          <p:cNvSpPr txBox="1"/>
          <p:nvPr/>
        </p:nvSpPr>
        <p:spPr>
          <a:xfrm>
            <a:off x="5420942" y="3060226"/>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7" name="文本框 26"/>
          <p:cNvSpPr txBox="1"/>
          <p:nvPr/>
        </p:nvSpPr>
        <p:spPr>
          <a:xfrm>
            <a:off x="5953879" y="3951196"/>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28" name="文本框 27"/>
          <p:cNvSpPr txBox="1"/>
          <p:nvPr/>
        </p:nvSpPr>
        <p:spPr>
          <a:xfrm>
            <a:off x="5030879" y="2159178"/>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39"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40" name="矩形 39"/>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2" name="矩形: 圆角 17"/>
          <p:cNvSpPr/>
          <p:nvPr/>
        </p:nvSpPr>
        <p:spPr>
          <a:xfrm>
            <a:off x="4817827" y="475018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18"/>
          <p:cNvSpPr/>
          <p:nvPr/>
        </p:nvSpPr>
        <p:spPr>
          <a:xfrm>
            <a:off x="4817826" y="4750185"/>
            <a:ext cx="4249172"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5866245" y="4788004"/>
            <a:ext cx="2180475"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容器登录数据库</a:t>
            </a:r>
          </a:p>
        </p:txBody>
      </p:sp>
      <p:sp>
        <p:nvSpPr>
          <p:cNvPr id="37" name="文本框 36"/>
          <p:cNvSpPr txBox="1"/>
          <p:nvPr/>
        </p:nvSpPr>
        <p:spPr>
          <a:xfrm>
            <a:off x="5030879" y="4836770"/>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86049704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6"/>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2"/>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3"/>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childTnLst>
                                </p:cTn>
                              </p:par>
                              <p:par>
                                <p:cTn id="50" presetID="42" presetClass="entr" presetSubtype="0" fill="hold" grpId="0" nodeType="withEffect">
                                  <p:stCondLst>
                                    <p:cond delay="0"/>
                                  </p:stCondLst>
                                  <p:childTnLst>
                                    <p:set>
                                      <p:cBhvr>
                                        <p:cTn id="51" dur="1" fill="hold">
                                          <p:stCondLst>
                                            <p:cond delay="0"/>
                                          </p:stCondLst>
                                        </p:cTn>
                                        <p:tgtEl>
                                          <p:spTgt spid="38"/>
                                        </p:tgtEl>
                                        <p:attrNameLst>
                                          <p:attrName>style.visibility</p:attrName>
                                        </p:attrNameLst>
                                      </p:cBhvr>
                                      <p:to>
                                        <p:strVal val="visible"/>
                                      </p:to>
                                    </p:set>
                                    <p:animEffect transition="in" filter="fade">
                                      <p:cBhvr>
                                        <p:cTn id="52" dur="1000"/>
                                        <p:tgtEl>
                                          <p:spTgt spid="38"/>
                                        </p:tgtEl>
                                      </p:cBhvr>
                                    </p:animEffect>
                                    <p:anim calcmode="lin" valueType="num">
                                      <p:cBhvr>
                                        <p:cTn id="53" dur="1000" fill="hold"/>
                                        <p:tgtEl>
                                          <p:spTgt spid="38"/>
                                        </p:tgtEl>
                                        <p:attrNameLst>
                                          <p:attrName>ppt_x</p:attrName>
                                        </p:attrNameLst>
                                      </p:cBhvr>
                                      <p:tavLst>
                                        <p:tav tm="0">
                                          <p:val>
                                            <p:strVal val="#ppt_x"/>
                                          </p:val>
                                        </p:tav>
                                        <p:tav tm="100000">
                                          <p:val>
                                            <p:strVal val="#ppt_x"/>
                                          </p:val>
                                        </p:tav>
                                      </p:tavLst>
                                    </p:anim>
                                    <p:anim calcmode="lin" valueType="num">
                                      <p:cBhvr>
                                        <p:cTn id="54" dur="1000" fill="hold"/>
                                        <p:tgtEl>
                                          <p:spTgt spid="38"/>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39"/>
                                        </p:tgtEl>
                                        <p:attrNameLst>
                                          <p:attrName>style.visibility</p:attrName>
                                        </p:attrNameLst>
                                      </p:cBhvr>
                                      <p:to>
                                        <p:strVal val="visible"/>
                                      </p:to>
                                    </p:set>
                                    <p:animEffect transition="in" filter="fade">
                                      <p:cBhvr>
                                        <p:cTn id="57" dur="1000"/>
                                        <p:tgtEl>
                                          <p:spTgt spid="39"/>
                                        </p:tgtEl>
                                      </p:cBhvr>
                                    </p:animEffect>
                                    <p:anim calcmode="lin" valueType="num">
                                      <p:cBhvr>
                                        <p:cTn id="58" dur="1000" fill="hold"/>
                                        <p:tgtEl>
                                          <p:spTgt spid="39"/>
                                        </p:tgtEl>
                                        <p:attrNameLst>
                                          <p:attrName>ppt_x</p:attrName>
                                        </p:attrNameLst>
                                      </p:cBhvr>
                                      <p:tavLst>
                                        <p:tav tm="0">
                                          <p:val>
                                            <p:strVal val="#ppt_x"/>
                                          </p:val>
                                        </p:tav>
                                        <p:tav tm="100000">
                                          <p:val>
                                            <p:strVal val="#ppt_x"/>
                                          </p:val>
                                        </p:tav>
                                      </p:tavLst>
                                    </p:anim>
                                    <p:anim calcmode="lin" valueType="num">
                                      <p:cBhvr>
                                        <p:cTn id="59" dur="1000" fill="hold"/>
                                        <p:tgtEl>
                                          <p:spTgt spid="39"/>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fade">
                                      <p:cBhvr>
                                        <p:cTn id="62" dur="1000"/>
                                        <p:tgtEl>
                                          <p:spTgt spid="40"/>
                                        </p:tgtEl>
                                      </p:cBhvr>
                                    </p:animEffect>
                                    <p:anim calcmode="lin" valueType="num">
                                      <p:cBhvr>
                                        <p:cTn id="63" dur="1000" fill="hold"/>
                                        <p:tgtEl>
                                          <p:spTgt spid="40"/>
                                        </p:tgtEl>
                                        <p:attrNameLst>
                                          <p:attrName>ppt_x</p:attrName>
                                        </p:attrNameLst>
                                      </p:cBhvr>
                                      <p:tavLst>
                                        <p:tav tm="0">
                                          <p:val>
                                            <p:strVal val="#ppt_x"/>
                                          </p:val>
                                        </p:tav>
                                        <p:tav tm="100000">
                                          <p:val>
                                            <p:strVal val="#ppt_x"/>
                                          </p:val>
                                        </p:tav>
                                      </p:tavLst>
                                    </p:anim>
                                    <p:anim calcmode="lin" valueType="num">
                                      <p:cBhvr>
                                        <p:cTn id="6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5"/>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14" grpId="0" animBg="1"/>
      <p:bldP spid="15" grpId="0" animBg="1"/>
      <p:bldP spid="16" grpId="0" animBg="1"/>
      <p:bldP spid="17" grpId="0" animBg="1"/>
      <p:bldP spid="18" grpId="0" animBg="1"/>
      <p:bldP spid="19" grpId="0" animBg="1"/>
      <p:bldP spid="21" grpId="0"/>
      <p:bldP spid="22" grpId="0"/>
      <p:bldP spid="23" grpId="0"/>
      <p:bldP spid="26" grpId="0"/>
      <p:bldP spid="27" grpId="0"/>
      <p:bldP spid="28" grpId="0"/>
      <p:bldP spid="29" grpId="0" animBg="1"/>
      <p:bldP spid="38" grpId="0"/>
      <p:bldP spid="39" grpId="0"/>
      <p:bldP spid="40" grpId="0" animBg="1"/>
      <p:bldP spid="32" grpId="0" animBg="1"/>
      <p:bldP spid="35" grpId="0" animBg="1"/>
      <p:bldP spid="36" grpId="0"/>
      <p:bldP spid="3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5479669" y="2941279"/>
            <a:ext cx="5707132" cy="2169825"/>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在后端容器里测试，操作与在服务器上相同：</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curl </a:t>
            </a:r>
            <a:r>
              <a:rPr lang="zh-CN" altLang="en-US" b="1" dirty="0">
                <a:solidFill>
                  <a:srgbClr val="4472C4"/>
                </a:solidFill>
                <a:cs typeface="汉仪旗黑-55简" panose="00020600040101010101" charset="-128"/>
                <a:sym typeface="Arial"/>
              </a:rPr>
              <a:t>接口</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如：</a:t>
            </a:r>
            <a:r>
              <a:rPr lang="en-US" altLang="zh-CN" b="1" dirty="0">
                <a:solidFill>
                  <a:srgbClr val="4472C4"/>
                </a:solidFill>
                <a:cs typeface="汉仪旗黑-55简" panose="00020600040101010101" charset="-128"/>
                <a:sym typeface="Arial"/>
              </a:rPr>
              <a:t>curl https://</a:t>
            </a:r>
            <a:r>
              <a:rPr lang="en-US" altLang="zh-CN" b="1" u="sng" dirty="0">
                <a:solidFill>
                  <a:srgbClr val="4472C4"/>
                </a:solidFill>
                <a:hlinkClick r:id="rId2"/>
              </a:rPr>
              <a:t> hcm-mail.hcmcloud.cn</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telnet </a:t>
            </a:r>
            <a:r>
              <a:rPr lang="zh-CN" altLang="en-US" b="1" dirty="0">
                <a:solidFill>
                  <a:srgbClr val="4472C4"/>
                </a:solidFill>
                <a:cs typeface="汉仪旗黑-55简" panose="00020600040101010101" charset="-128"/>
                <a:sym typeface="Arial"/>
              </a:rPr>
              <a:t>域名或</a:t>
            </a:r>
            <a:r>
              <a:rPr lang="en-US" altLang="zh-CN" b="1" dirty="0" err="1">
                <a:solidFill>
                  <a:srgbClr val="4472C4"/>
                </a:solidFill>
                <a:cs typeface="汉仪旗黑-55简" panose="00020600040101010101" charset="-128"/>
                <a:sym typeface="Arial"/>
              </a:rPr>
              <a:t>ip</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端口</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如：</a:t>
            </a:r>
            <a:r>
              <a:rPr lang="en-US" altLang="zh-CN" b="1" dirty="0">
                <a:solidFill>
                  <a:srgbClr val="4472C4"/>
                </a:solidFill>
                <a:cs typeface="汉仪旗黑-55简" panose="00020600040101010101" charset="-128"/>
                <a:sym typeface="Arial"/>
              </a:rPr>
              <a:t>telnet </a:t>
            </a:r>
            <a:r>
              <a:rPr lang="en-US" altLang="zh-CN" b="1" u="sng" dirty="0">
                <a:solidFill>
                  <a:srgbClr val="4472C4"/>
                </a:solidFill>
                <a:hlinkClick r:id="rId2"/>
              </a:rPr>
              <a:t>hcm-mail.hcmcloud.cn</a:t>
            </a:r>
            <a:r>
              <a:rPr lang="en-US" altLang="zh-CN" b="1" u="sng" dirty="0">
                <a:solidFill>
                  <a:srgbClr val="4472C4"/>
                </a:solidFill>
              </a:rPr>
              <a:t> 443</a:t>
            </a:r>
            <a:endParaRPr lang="en-US" altLang="zh-CN" b="1" dirty="0">
              <a:solidFill>
                <a:srgbClr val="4472C4"/>
              </a:solidFill>
              <a:cs typeface="汉仪旗黑-55简" panose="00020600040101010101" charset="-128"/>
              <a:sym typeface="Arial"/>
            </a:endParaRPr>
          </a:p>
        </p:txBody>
      </p:sp>
      <p:sp>
        <p:nvSpPr>
          <p:cNvPr id="16"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17"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18" name="矩形 17"/>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pic>
        <p:nvPicPr>
          <p:cNvPr id="12" name="图片 11"/>
          <p:cNvPicPr>
            <a:picLocks noChangeAspect="1"/>
          </p:cNvPicPr>
          <p:nvPr/>
        </p:nvPicPr>
        <p:blipFill>
          <a:blip r:embed="rId3"/>
          <a:stretch>
            <a:fillRect/>
          </a:stretch>
        </p:blipFill>
        <p:spPr>
          <a:xfrm>
            <a:off x="897332" y="2922254"/>
            <a:ext cx="4052982" cy="2188850"/>
          </a:xfrm>
          <a:prstGeom prst="rect">
            <a:avLst/>
          </a:prstGeom>
        </p:spPr>
      </p:pic>
      <p:sp>
        <p:nvSpPr>
          <p:cNvPr id="13" name="矩形: 圆角 17"/>
          <p:cNvSpPr/>
          <p:nvPr/>
        </p:nvSpPr>
        <p:spPr>
          <a:xfrm>
            <a:off x="5206012" y="1892923"/>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8"/>
          <p:cNvSpPr/>
          <p:nvPr/>
        </p:nvSpPr>
        <p:spPr>
          <a:xfrm>
            <a:off x="5206011" y="1892923"/>
            <a:ext cx="514182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14"/>
          <p:cNvSpPr/>
          <p:nvPr/>
        </p:nvSpPr>
        <p:spPr>
          <a:xfrm>
            <a:off x="6254430" y="1930742"/>
            <a:ext cx="3862399"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容器里</a:t>
            </a:r>
            <a:r>
              <a:rPr lang="en-US" altLang="zh-CN" b="1" dirty="0">
                <a:solidFill>
                  <a:schemeClr val="accent1"/>
                </a:solidFill>
                <a:cs typeface="+mn-ea"/>
                <a:sym typeface="+mn-lt"/>
              </a:rPr>
              <a:t>curl</a:t>
            </a:r>
            <a:r>
              <a:rPr lang="zh-CN" altLang="en-US" b="1" dirty="0">
                <a:solidFill>
                  <a:schemeClr val="accent1"/>
                </a:solidFill>
                <a:cs typeface="+mn-ea"/>
                <a:sym typeface="+mn-lt"/>
              </a:rPr>
              <a:t>、</a:t>
            </a:r>
            <a:r>
              <a:rPr lang="en-US" altLang="zh-CN" b="1" dirty="0">
                <a:solidFill>
                  <a:schemeClr val="accent1"/>
                </a:solidFill>
                <a:cs typeface="+mn-ea"/>
                <a:sym typeface="+mn-lt"/>
              </a:rPr>
              <a:t>telnet</a:t>
            </a:r>
            <a:r>
              <a:rPr lang="zh-CN" altLang="en-US" b="1" dirty="0">
                <a:solidFill>
                  <a:schemeClr val="accent1"/>
                </a:solidFill>
                <a:cs typeface="+mn-ea"/>
                <a:sym typeface="+mn-lt"/>
              </a:rPr>
              <a:t>测试服务地址</a:t>
            </a:r>
          </a:p>
        </p:txBody>
      </p:sp>
      <p:sp>
        <p:nvSpPr>
          <p:cNvPr id="21" name="文本框 20"/>
          <p:cNvSpPr txBox="1"/>
          <p:nvPr/>
        </p:nvSpPr>
        <p:spPr>
          <a:xfrm>
            <a:off x="5419064" y="1979508"/>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39073946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3" grpId="0" animBg="1"/>
      <p:bldP spid="14" grpId="0" animBg="1"/>
      <p:bldP spid="15" grpId="0"/>
      <p:bldP spid="21"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5351366" y="2646377"/>
            <a:ext cx="5707132" cy="3000821"/>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进入容器，先执行：</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pod</a:t>
            </a:r>
          </a:p>
          <a:p>
            <a:pPr>
              <a:lnSpc>
                <a:spcPct val="150000"/>
              </a:lnSpc>
            </a:pPr>
            <a:r>
              <a:rPr lang="zh-CN" altLang="en-US" b="1" dirty="0">
                <a:solidFill>
                  <a:srgbClr val="4472C4"/>
                </a:solidFill>
                <a:cs typeface="汉仪旗黑-55简" panose="00020600040101010101" charset="-128"/>
                <a:sym typeface="Arial"/>
              </a:rPr>
              <a:t>在选择要进入的容器</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exec -it hcm-script-887cd8f8b-2wwkt bash</a:t>
            </a:r>
          </a:p>
          <a:p>
            <a:pPr>
              <a:lnSpc>
                <a:spcPct val="150000"/>
              </a:lnSpc>
            </a:pPr>
            <a:r>
              <a:rPr lang="zh-CN" altLang="en-US" b="1" dirty="0">
                <a:solidFill>
                  <a:srgbClr val="4472C4"/>
                </a:solidFill>
                <a:cs typeface="汉仪旗黑-55简" panose="00020600040101010101" charset="-128"/>
                <a:sym typeface="Arial"/>
              </a:rPr>
              <a:t>执行更新表结构的脚本：</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python adjusttablestructure.py</a:t>
            </a:r>
          </a:p>
          <a:p>
            <a:pPr>
              <a:lnSpc>
                <a:spcPct val="150000"/>
              </a:lnSpc>
            </a:pPr>
            <a:r>
              <a:rPr lang="zh-CN" altLang="en-US" b="1" dirty="0">
                <a:solidFill>
                  <a:srgbClr val="4472C4"/>
                </a:solidFill>
                <a:cs typeface="汉仪旗黑-55简" panose="00020600040101010101" charset="-128"/>
                <a:sym typeface="Arial"/>
              </a:rPr>
              <a:t>查看索引差异：</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python generate_index_difference.py</a:t>
            </a:r>
          </a:p>
        </p:txBody>
      </p:sp>
      <p:sp>
        <p:nvSpPr>
          <p:cNvPr id="16"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17"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18" name="矩形 17"/>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9" name="矩形: 圆角 13"/>
          <p:cNvSpPr/>
          <p:nvPr/>
        </p:nvSpPr>
        <p:spPr>
          <a:xfrm>
            <a:off x="5351366" y="1897954"/>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圆角 14"/>
          <p:cNvSpPr/>
          <p:nvPr/>
        </p:nvSpPr>
        <p:spPr>
          <a:xfrm>
            <a:off x="5351367" y="1897954"/>
            <a:ext cx="5057402"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6553304" y="1921474"/>
            <a:ext cx="377786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进入容器，更新表结构，索引差异</a:t>
            </a:r>
          </a:p>
        </p:txBody>
      </p:sp>
      <p:sp>
        <p:nvSpPr>
          <p:cNvPr id="23" name="文本框 22"/>
          <p:cNvSpPr txBox="1"/>
          <p:nvPr/>
        </p:nvSpPr>
        <p:spPr>
          <a:xfrm>
            <a:off x="5479669" y="1952855"/>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pic>
        <p:nvPicPr>
          <p:cNvPr id="2" name="图片 1"/>
          <p:cNvPicPr>
            <a:picLocks noChangeAspect="1"/>
          </p:cNvPicPr>
          <p:nvPr/>
        </p:nvPicPr>
        <p:blipFill>
          <a:blip r:embed="rId2"/>
          <a:stretch>
            <a:fillRect/>
          </a:stretch>
        </p:blipFill>
        <p:spPr>
          <a:xfrm>
            <a:off x="814472" y="2646377"/>
            <a:ext cx="4097694" cy="2838670"/>
          </a:xfrm>
          <a:prstGeom prst="rect">
            <a:avLst/>
          </a:prstGeom>
        </p:spPr>
      </p:pic>
    </p:spTree>
    <p:extLst>
      <p:ext uri="{BB962C8B-B14F-4D97-AF65-F5344CB8AC3E}">
        <p14:creationId xmlns:p14="http://schemas.microsoft.com/office/powerpoint/2010/main" val="23799022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9" grpId="0" animBg="1"/>
      <p:bldP spid="20" grpId="0" animBg="1"/>
      <p:bldP spid="22" grpId="0"/>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0" name="矩形: 圆角 9"/>
          <p:cNvSpPr/>
          <p:nvPr/>
        </p:nvSpPr>
        <p:spPr>
          <a:xfrm>
            <a:off x="4262056" y="248619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4262057" y="2486197"/>
            <a:ext cx="6257000"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4675794" y="332846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4675794" y="3328469"/>
            <a:ext cx="648469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4883754" y="416955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4883754" y="4169559"/>
            <a:ext cx="661853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4883754" y="2537834"/>
            <a:ext cx="5566980"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客户提供</a:t>
            </a:r>
            <a:r>
              <a:rPr lang="en-US" altLang="zh-CN" b="1" dirty="0" err="1">
                <a:solidFill>
                  <a:schemeClr val="accent1"/>
                </a:solidFill>
                <a:cs typeface="+mn-ea"/>
                <a:sym typeface="+mn-lt"/>
              </a:rPr>
              <a:t>vpn</a:t>
            </a:r>
            <a:r>
              <a:rPr lang="zh-CN" altLang="en-US" b="1" dirty="0">
                <a:solidFill>
                  <a:schemeClr val="accent1"/>
                </a:solidFill>
                <a:cs typeface="+mn-ea"/>
                <a:sym typeface="+mn-lt"/>
              </a:rPr>
              <a:t>、服务器</a:t>
            </a:r>
            <a:r>
              <a:rPr lang="en-US" altLang="zh-CN" b="1" dirty="0" err="1">
                <a:solidFill>
                  <a:schemeClr val="accent1"/>
                </a:solidFill>
                <a:cs typeface="+mn-ea"/>
                <a:sym typeface="+mn-lt"/>
              </a:rPr>
              <a:t>ip</a:t>
            </a:r>
            <a:r>
              <a:rPr lang="zh-CN" altLang="en-US" b="1" dirty="0">
                <a:solidFill>
                  <a:schemeClr val="accent1"/>
                </a:solidFill>
                <a:cs typeface="+mn-ea"/>
                <a:sym typeface="+mn-lt"/>
              </a:rPr>
              <a:t>、账号密码，如何登陆</a:t>
            </a:r>
          </a:p>
        </p:txBody>
      </p:sp>
      <p:sp>
        <p:nvSpPr>
          <p:cNvPr id="21" name="矩形 20"/>
          <p:cNvSpPr/>
          <p:nvPr/>
        </p:nvSpPr>
        <p:spPr>
          <a:xfrm>
            <a:off x="5445039" y="3366080"/>
            <a:ext cx="5514004"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客户提供</a:t>
            </a:r>
            <a:r>
              <a:rPr lang="en-US" altLang="zh-CN" b="1" dirty="0" err="1">
                <a:solidFill>
                  <a:schemeClr val="accent1"/>
                </a:solidFill>
                <a:cs typeface="+mn-ea"/>
                <a:sym typeface="+mn-lt"/>
              </a:rPr>
              <a:t>vpn</a:t>
            </a:r>
            <a:r>
              <a:rPr lang="zh-CN" altLang="en-US" b="1" dirty="0">
                <a:solidFill>
                  <a:schemeClr val="accent1"/>
                </a:solidFill>
                <a:cs typeface="+mn-ea"/>
                <a:sym typeface="+mn-lt"/>
              </a:rPr>
              <a:t>，堡垒机、服务器信息，如何登陆</a:t>
            </a:r>
          </a:p>
        </p:txBody>
      </p:sp>
      <p:sp>
        <p:nvSpPr>
          <p:cNvPr id="24" name="文本框 23"/>
          <p:cNvSpPr txBox="1"/>
          <p:nvPr/>
        </p:nvSpPr>
        <p:spPr>
          <a:xfrm>
            <a:off x="4475558" y="2566624"/>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6" name="文本框 25"/>
          <p:cNvSpPr txBox="1"/>
          <p:nvPr/>
        </p:nvSpPr>
        <p:spPr>
          <a:xfrm>
            <a:off x="4804097" y="3383370"/>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7" name="文本框 26"/>
          <p:cNvSpPr txBox="1"/>
          <p:nvPr/>
        </p:nvSpPr>
        <p:spPr>
          <a:xfrm>
            <a:off x="4990023" y="4243000"/>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29"/>
          <p:cNvSpPr/>
          <p:nvPr/>
        </p:nvSpPr>
        <p:spPr>
          <a:xfrm>
            <a:off x="5868230" y="4183565"/>
            <a:ext cx="5514004"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客户直接提供外网</a:t>
            </a:r>
            <a:r>
              <a:rPr lang="en-US" altLang="zh-CN" b="1" dirty="0" err="1">
                <a:solidFill>
                  <a:schemeClr val="accent1"/>
                </a:solidFill>
                <a:cs typeface="+mn-ea"/>
                <a:sym typeface="+mn-lt"/>
              </a:rPr>
              <a:t>ip</a:t>
            </a:r>
            <a:r>
              <a:rPr lang="zh-CN" altLang="en-US" b="1" dirty="0">
                <a:solidFill>
                  <a:schemeClr val="accent1"/>
                </a:solidFill>
                <a:cs typeface="+mn-ea"/>
                <a:sym typeface="+mn-lt"/>
              </a:rPr>
              <a:t>、端口、账号密码，如何登陆</a:t>
            </a:r>
          </a:p>
        </p:txBody>
      </p:sp>
      <p:sp>
        <p:nvSpPr>
          <p:cNvPr id="35" name="矩形: 圆角 15"/>
          <p:cNvSpPr/>
          <p:nvPr/>
        </p:nvSpPr>
        <p:spPr>
          <a:xfrm>
            <a:off x="4473271" y="501064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圆角 16"/>
          <p:cNvSpPr/>
          <p:nvPr/>
        </p:nvSpPr>
        <p:spPr>
          <a:xfrm>
            <a:off x="4473272" y="5010649"/>
            <a:ext cx="5787260"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7" name="文本框 36"/>
          <p:cNvSpPr txBox="1"/>
          <p:nvPr/>
        </p:nvSpPr>
        <p:spPr>
          <a:xfrm>
            <a:off x="4579540" y="5084090"/>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38" name="矩形 37"/>
          <p:cNvSpPr/>
          <p:nvPr/>
        </p:nvSpPr>
        <p:spPr>
          <a:xfrm>
            <a:off x="5457747" y="5024655"/>
            <a:ext cx="466803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如何上传文件到服务器，下载文件到本地</a:t>
            </a:r>
          </a:p>
        </p:txBody>
      </p:sp>
    </p:spTree>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7"/>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5"/>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7"/>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7" grpId="0"/>
      <p:bldP spid="8" grpId="0"/>
      <p:bldP spid="9" grpId="0" animBg="1"/>
      <p:bldP spid="10" grpId="0" animBg="1"/>
      <p:bldP spid="11" grpId="0" animBg="1"/>
      <p:bldP spid="14" grpId="0" animBg="1"/>
      <p:bldP spid="15" grpId="0" animBg="1"/>
      <p:bldP spid="16" grpId="0" animBg="1"/>
      <p:bldP spid="17" grpId="0" animBg="1"/>
      <p:bldP spid="20" grpId="0"/>
      <p:bldP spid="21" grpId="0"/>
      <p:bldP spid="24" grpId="0"/>
      <p:bldP spid="26" grpId="0"/>
      <p:bldP spid="27" grpId="0"/>
      <p:bldP spid="29" grpId="0" animBg="1"/>
      <p:bldP spid="30" grpId="0"/>
      <p:bldP spid="35" grpId="0" animBg="1"/>
      <p:bldP spid="36" grpId="0" animBg="1"/>
      <p:bldP spid="37" grpId="0"/>
      <p:bldP spid="38"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4371770" y="2556795"/>
            <a:ext cx="7082294" cy="1754326"/>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清理</a:t>
            </a:r>
            <a:r>
              <a:rPr lang="en-US" altLang="zh-CN" b="1" dirty="0" err="1">
                <a:solidFill>
                  <a:srgbClr val="4472C4"/>
                </a:solidFill>
                <a:cs typeface="汉仪旗黑-55简" panose="00020600040101010101" charset="-128"/>
                <a:sym typeface="Arial"/>
              </a:rPr>
              <a:t>redis</a:t>
            </a:r>
            <a:r>
              <a:rPr lang="zh-CN" altLang="en-US" b="1" dirty="0">
                <a:solidFill>
                  <a:srgbClr val="4472C4"/>
                </a:solidFill>
                <a:cs typeface="汉仪旗黑-55简" panose="00020600040101010101" charset="-128"/>
                <a:sym typeface="Arial"/>
              </a:rPr>
              <a:t>缓存</a:t>
            </a:r>
            <a:r>
              <a:rPr lang="zh-CN" altLang="en-US" b="1" dirty="0">
                <a:solidFill>
                  <a:srgbClr val="4472C4"/>
                </a:solidFill>
                <a:cs typeface="汉仪旗黑-55简" panose="00020600040101010101" charset="-128"/>
                <a:sym typeface="Wingdings" panose="05000000000000000000" pitchFamily="2" charset="2"/>
              </a:rPr>
              <a:t>（正式环境慎用！建议使用清理指定类型</a:t>
            </a:r>
            <a:r>
              <a:rPr lang="en-US" altLang="zh-CN" b="1" dirty="0">
                <a:solidFill>
                  <a:srgbClr val="4472C4"/>
                </a:solidFill>
                <a:cs typeface="汉仪旗黑-55简" panose="00020600040101010101" charset="-128"/>
                <a:sym typeface="Wingdings" panose="05000000000000000000" pitchFamily="2" charset="2"/>
              </a:rPr>
              <a:t>key</a:t>
            </a:r>
            <a:r>
              <a:rPr lang="zh-CN" altLang="en-US" b="1" dirty="0">
                <a:solidFill>
                  <a:srgbClr val="4472C4"/>
                </a:solidFill>
                <a:cs typeface="汉仪旗黑-55简" panose="00020600040101010101" charset="-128"/>
                <a:sym typeface="Wingdings" panose="05000000000000000000" pitchFamily="2" charset="2"/>
              </a:rPr>
              <a:t>的方式）</a:t>
            </a:r>
            <a:endParaRPr lang="en-US" altLang="zh-CN" b="1" dirty="0">
              <a:solidFill>
                <a:srgbClr val="4472C4"/>
              </a:solidFill>
              <a:cs typeface="汉仪旗黑-55简" panose="00020600040101010101" charset="-128"/>
              <a:sym typeface="Wingdings" panose="05000000000000000000" pitchFamily="2" charset="2"/>
            </a:endParaRPr>
          </a:p>
          <a:p>
            <a:pPr>
              <a:lnSpc>
                <a:spcPct val="150000"/>
              </a:lnSpc>
            </a:pPr>
            <a:r>
              <a:rPr lang="zh-CN" altLang="en-US" b="1" dirty="0">
                <a:solidFill>
                  <a:srgbClr val="4472C4"/>
                </a:solidFill>
                <a:cs typeface="汉仪旗黑-55简" panose="00020600040101010101" charset="-128"/>
                <a:sym typeface="Arial"/>
              </a:rPr>
              <a:t>进入</a:t>
            </a:r>
            <a:r>
              <a:rPr lang="en-US" altLang="zh-CN" b="1" dirty="0" err="1">
                <a:solidFill>
                  <a:srgbClr val="4472C4"/>
                </a:solidFill>
                <a:cs typeface="汉仪旗黑-55简" panose="00020600040101010101" charset="-128"/>
                <a:sym typeface="Arial"/>
              </a:rPr>
              <a:t>redis</a:t>
            </a:r>
            <a:r>
              <a:rPr lang="zh-CN" altLang="en-US" b="1" dirty="0">
                <a:solidFill>
                  <a:srgbClr val="4472C4"/>
                </a:solidFill>
                <a:cs typeface="汉仪旗黑-55简" panose="00020600040101010101" charset="-128"/>
                <a:sym typeface="Arial"/>
              </a:rPr>
              <a:t>容器（不是</a:t>
            </a:r>
            <a:r>
              <a:rPr lang="en-US" altLang="zh-CN" b="1" dirty="0">
                <a:solidFill>
                  <a:srgbClr val="4472C4"/>
                </a:solidFill>
                <a:cs typeface="汉仪旗黑-55简" panose="00020600040101010101" charset="-128"/>
                <a:sym typeface="Arial"/>
              </a:rPr>
              <a:t>background</a:t>
            </a:r>
            <a:r>
              <a:rPr lang="zh-CN" altLang="en-US" b="1" dirty="0">
                <a:solidFill>
                  <a:srgbClr val="4472C4"/>
                </a:solidFill>
                <a:cs typeface="汉仪旗黑-55简" panose="00020600040101010101" charset="-128"/>
                <a:sym typeface="Arial"/>
              </a:rPr>
              <a:t>，不是</a:t>
            </a:r>
            <a:r>
              <a:rPr lang="en-US" altLang="zh-CN" b="1" dirty="0">
                <a:solidFill>
                  <a:srgbClr val="4472C4"/>
                </a:solidFill>
                <a:cs typeface="汉仪旗黑-55简" panose="00020600040101010101" charset="-128"/>
                <a:sym typeface="Arial"/>
              </a:rPr>
              <a:t>monitor</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exec -it redis-79f6c88598-zdhvg bash</a:t>
            </a:r>
          </a:p>
          <a:p>
            <a:pPr>
              <a:lnSpc>
                <a:spcPct val="150000"/>
              </a:lnSpc>
            </a:pPr>
            <a:r>
              <a:rPr lang="zh-CN" altLang="en-US" b="1" dirty="0">
                <a:solidFill>
                  <a:srgbClr val="4472C4"/>
                </a:solidFill>
                <a:cs typeface="汉仪旗黑-55简" panose="00020600040101010101" charset="-128"/>
                <a:sym typeface="Arial"/>
              </a:rPr>
              <a:t>进入容器后输入：</a:t>
            </a:r>
            <a:r>
              <a:rPr lang="en-US" altLang="zh-CN" b="1" dirty="0" err="1">
                <a:solidFill>
                  <a:srgbClr val="4472C4"/>
                </a:solidFill>
                <a:cs typeface="汉仪旗黑-55简" panose="00020600040101010101" charset="-128"/>
                <a:sym typeface="Arial"/>
              </a:rPr>
              <a:t>redis</a:t>
            </a:r>
            <a:r>
              <a:rPr lang="en-US" altLang="zh-CN" b="1" dirty="0">
                <a:solidFill>
                  <a:srgbClr val="4472C4"/>
                </a:solidFill>
                <a:cs typeface="汉仪旗黑-55简" panose="00020600040101010101" charset="-128"/>
                <a:sym typeface="Arial"/>
              </a:rPr>
              <a:t>-cli -a </a:t>
            </a:r>
            <a:r>
              <a:rPr lang="en-US" altLang="zh-CN" b="1" dirty="0" smtClean="0">
                <a:solidFill>
                  <a:srgbClr val="4472C4"/>
                </a:solidFill>
                <a:cs typeface="汉仪旗黑-55简" panose="00020600040101010101" charset="-128"/>
                <a:sym typeface="Arial"/>
              </a:rPr>
              <a:t>XXXXX{</a:t>
            </a:r>
            <a:r>
              <a:rPr lang="zh-CN" altLang="en-US" b="1" dirty="0" smtClean="0">
                <a:solidFill>
                  <a:srgbClr val="4472C4"/>
                </a:solidFill>
                <a:cs typeface="汉仪旗黑-55简" panose="00020600040101010101" charset="-128"/>
                <a:sym typeface="Arial"/>
              </a:rPr>
              <a:t>密码</a:t>
            </a:r>
            <a:r>
              <a:rPr lang="en-US" altLang="zh-CN" b="1" dirty="0" smtClean="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再输入：</a:t>
            </a:r>
            <a:r>
              <a:rPr lang="en-US" altLang="zh-CN" b="1" dirty="0" err="1">
                <a:solidFill>
                  <a:srgbClr val="4472C4"/>
                </a:solidFill>
                <a:cs typeface="汉仪旗黑-55简" panose="00020600040101010101" charset="-128"/>
                <a:sym typeface="Arial"/>
              </a:rPr>
              <a:t>flushall</a:t>
            </a:r>
            <a:endParaRPr lang="en-US" altLang="zh-CN" b="1" dirty="0">
              <a:solidFill>
                <a:srgbClr val="4472C4"/>
              </a:solidFill>
              <a:cs typeface="汉仪旗黑-55简" panose="00020600040101010101" charset="-128"/>
              <a:sym typeface="Arial"/>
            </a:endParaRPr>
          </a:p>
        </p:txBody>
      </p:sp>
      <p:sp>
        <p:nvSpPr>
          <p:cNvPr id="16"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17"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18" name="矩形 17"/>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4" name="矩形: 圆角 15"/>
          <p:cNvSpPr/>
          <p:nvPr/>
        </p:nvSpPr>
        <p:spPr>
          <a:xfrm>
            <a:off x="4371770" y="180378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16"/>
          <p:cNvSpPr/>
          <p:nvPr/>
        </p:nvSpPr>
        <p:spPr>
          <a:xfrm>
            <a:off x="4371770" y="1803781"/>
            <a:ext cx="5475499"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5615167" y="1853579"/>
            <a:ext cx="402034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清理</a:t>
            </a:r>
            <a:r>
              <a:rPr lang="en-US" altLang="zh-CN" b="1" dirty="0" err="1">
                <a:solidFill>
                  <a:schemeClr val="accent1"/>
                </a:solidFill>
                <a:cs typeface="+mn-ea"/>
                <a:sym typeface="+mn-lt"/>
              </a:rPr>
              <a:t>redis</a:t>
            </a:r>
            <a:r>
              <a:rPr lang="zh-CN" altLang="en-US" b="1" dirty="0">
                <a:solidFill>
                  <a:schemeClr val="accent1"/>
                </a:solidFill>
                <a:cs typeface="+mn-ea"/>
                <a:sym typeface="+mn-lt"/>
              </a:rPr>
              <a:t>缓存，清理指定类型的</a:t>
            </a:r>
            <a:r>
              <a:rPr lang="en-US" altLang="zh-CN" b="1" dirty="0">
                <a:solidFill>
                  <a:schemeClr val="accent1"/>
                </a:solidFill>
                <a:cs typeface="+mn-ea"/>
                <a:sym typeface="+mn-lt"/>
              </a:rPr>
              <a:t>key</a:t>
            </a:r>
            <a:endParaRPr lang="zh-CN" altLang="en-US" b="1" dirty="0">
              <a:solidFill>
                <a:schemeClr val="accent1"/>
              </a:solidFill>
              <a:cs typeface="+mn-ea"/>
              <a:sym typeface="+mn-lt"/>
            </a:endParaRPr>
          </a:p>
        </p:txBody>
      </p:sp>
      <p:sp>
        <p:nvSpPr>
          <p:cNvPr id="31" name="文本框 30"/>
          <p:cNvSpPr txBox="1"/>
          <p:nvPr/>
        </p:nvSpPr>
        <p:spPr>
          <a:xfrm>
            <a:off x="4478039" y="1877222"/>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pic>
        <p:nvPicPr>
          <p:cNvPr id="32" name="图片 31"/>
          <p:cNvPicPr>
            <a:picLocks noChangeAspect="1"/>
          </p:cNvPicPr>
          <p:nvPr/>
        </p:nvPicPr>
        <p:blipFill>
          <a:blip r:embed="rId2"/>
          <a:stretch>
            <a:fillRect/>
          </a:stretch>
        </p:blipFill>
        <p:spPr>
          <a:xfrm>
            <a:off x="4478039" y="4443615"/>
            <a:ext cx="7087302" cy="1466338"/>
          </a:xfrm>
          <a:prstGeom prst="rect">
            <a:avLst/>
          </a:prstGeom>
        </p:spPr>
      </p:pic>
      <p:sp>
        <p:nvSpPr>
          <p:cNvPr id="33" name="等腰三角形 32"/>
          <p:cNvSpPr/>
          <p:nvPr/>
        </p:nvSpPr>
        <p:spPr>
          <a:xfrm rot="19035089">
            <a:off x="-965318" y="3074656"/>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p:cNvSpPr/>
          <p:nvPr/>
        </p:nvSpPr>
        <p:spPr>
          <a:xfrm>
            <a:off x="643606" y="2306992"/>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p:cNvSpPr/>
          <p:nvPr/>
        </p:nvSpPr>
        <p:spPr>
          <a:xfrm>
            <a:off x="788612" y="2462451"/>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26554631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1000"/>
                                        <p:tgtEl>
                                          <p:spTgt spid="34"/>
                                        </p:tgtEl>
                                      </p:cBhvr>
                                    </p:animEffect>
                                    <p:anim calcmode="lin" valueType="num">
                                      <p:cBhvr>
                                        <p:cTn id="35" dur="1000" fill="hold"/>
                                        <p:tgtEl>
                                          <p:spTgt spid="34"/>
                                        </p:tgtEl>
                                        <p:attrNameLst>
                                          <p:attrName>ppt_x</p:attrName>
                                        </p:attrNameLst>
                                      </p:cBhvr>
                                      <p:tavLst>
                                        <p:tav tm="0">
                                          <p:val>
                                            <p:strVal val="#ppt_x"/>
                                          </p:val>
                                        </p:tav>
                                        <p:tav tm="100000">
                                          <p:val>
                                            <p:strVal val="#ppt_x"/>
                                          </p:val>
                                        </p:tav>
                                      </p:tavLst>
                                    </p:anim>
                                    <p:anim calcmode="lin" valueType="num">
                                      <p:cBhvr>
                                        <p:cTn id="36" dur="1000" fill="hold"/>
                                        <p:tgtEl>
                                          <p:spTgt spid="3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1000"/>
                                        <p:tgtEl>
                                          <p:spTgt spid="35"/>
                                        </p:tgtEl>
                                      </p:cBhvr>
                                    </p:animEffect>
                                    <p:anim calcmode="lin" valueType="num">
                                      <p:cBhvr>
                                        <p:cTn id="40" dur="1000" fill="hold"/>
                                        <p:tgtEl>
                                          <p:spTgt spid="35"/>
                                        </p:tgtEl>
                                        <p:attrNameLst>
                                          <p:attrName>ppt_x</p:attrName>
                                        </p:attrNameLst>
                                      </p:cBhvr>
                                      <p:tavLst>
                                        <p:tav tm="0">
                                          <p:val>
                                            <p:strVal val="#ppt_x"/>
                                          </p:val>
                                        </p:tav>
                                        <p:tav tm="100000">
                                          <p:val>
                                            <p:strVal val="#ppt_x"/>
                                          </p:val>
                                        </p:tav>
                                      </p:tavLst>
                                    </p:anim>
                                    <p:anim calcmode="lin" valueType="num">
                                      <p:cBhvr>
                                        <p:cTn id="41" dur="1000" fill="hold"/>
                                        <p:tgtEl>
                                          <p:spTgt spid="3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1000"/>
                                        <p:tgtEl>
                                          <p:spTgt spid="33"/>
                                        </p:tgtEl>
                                      </p:cBhvr>
                                    </p:animEffect>
                                    <p:anim calcmode="lin" valueType="num">
                                      <p:cBhvr>
                                        <p:cTn id="45" dur="1000" fill="hold"/>
                                        <p:tgtEl>
                                          <p:spTgt spid="33"/>
                                        </p:tgtEl>
                                        <p:attrNameLst>
                                          <p:attrName>ppt_x</p:attrName>
                                        </p:attrNameLst>
                                      </p:cBhvr>
                                      <p:tavLst>
                                        <p:tav tm="0">
                                          <p:val>
                                            <p:strVal val="#ppt_x"/>
                                          </p:val>
                                        </p:tav>
                                        <p:tav tm="100000">
                                          <p:val>
                                            <p:strVal val="#ppt_x"/>
                                          </p:val>
                                        </p:tav>
                                      </p:tavLst>
                                    </p:anim>
                                    <p:anim calcmode="lin" valueType="num">
                                      <p:cBhvr>
                                        <p:cTn id="46"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animBg="1"/>
      <p:bldP spid="27" grpId="0" animBg="1"/>
      <p:bldP spid="28" grpId="0"/>
      <p:bldP spid="31" grpId="0"/>
      <p:bldP spid="33" grpId="0" animBg="1"/>
      <p:bldP spid="34" grpId="0" animBg="1"/>
      <p:bldP spid="35"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5420923" y="2896122"/>
            <a:ext cx="5763633" cy="3000821"/>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先进入</a:t>
            </a:r>
            <a:r>
              <a:rPr lang="en-US" altLang="zh-CN" b="1" dirty="0" err="1">
                <a:solidFill>
                  <a:srgbClr val="4472C4"/>
                </a:solidFill>
                <a:cs typeface="汉仪旗黑-55简" panose="00020600040101010101" charset="-128"/>
                <a:sym typeface="Arial"/>
              </a:rPr>
              <a:t>hcm</a:t>
            </a:r>
            <a:r>
              <a:rPr lang="en-US" altLang="zh-CN" b="1" dirty="0">
                <a:solidFill>
                  <a:srgbClr val="4472C4"/>
                </a:solidFill>
                <a:cs typeface="汉仪旗黑-55简" panose="00020600040101010101" charset="-128"/>
                <a:sym typeface="Arial"/>
              </a:rPr>
              <a:t>-scripts</a:t>
            </a:r>
            <a:r>
              <a:rPr lang="zh-CN" altLang="en-US" b="1" dirty="0">
                <a:solidFill>
                  <a:srgbClr val="4472C4"/>
                </a:solidFill>
                <a:cs typeface="汉仪旗黑-55简" panose="00020600040101010101" charset="-128"/>
                <a:sym typeface="Arial"/>
              </a:rPr>
              <a:t>容器里：</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rPr>
              <a:t>kubectl</a:t>
            </a:r>
            <a:r>
              <a:rPr lang="en-US" altLang="zh-CN" b="1" dirty="0">
                <a:solidFill>
                  <a:srgbClr val="4472C4"/>
                </a:solidFill>
              </a:rPr>
              <a:t> exec -it hcm-script-74447f66c9-grg7d bash</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清除指定类型的</a:t>
            </a:r>
            <a:r>
              <a:rPr lang="en-US" altLang="zh-CN" b="1" dirty="0">
                <a:solidFill>
                  <a:srgbClr val="4472C4"/>
                </a:solidFill>
                <a:cs typeface="汉仪旗黑-55简" panose="00020600040101010101" charset="-128"/>
                <a:sym typeface="Arial"/>
              </a:rPr>
              <a:t>key</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rPr>
              <a:t>python clean_redis.py --mode=</a:t>
            </a:r>
            <a:r>
              <a:rPr lang="en-US" altLang="zh-CN" b="1" dirty="0" err="1">
                <a:solidFill>
                  <a:srgbClr val="4472C4"/>
                </a:solidFill>
              </a:rPr>
              <a:t>redis</a:t>
            </a:r>
            <a:r>
              <a:rPr lang="en-US" altLang="zh-CN" b="1" dirty="0">
                <a:solidFill>
                  <a:srgbClr val="4472C4"/>
                </a:solidFill>
              </a:rPr>
              <a:t> --</a:t>
            </a:r>
            <a:r>
              <a:rPr lang="en-US" altLang="zh-CN" b="1" dirty="0" err="1">
                <a:solidFill>
                  <a:srgbClr val="4472C4"/>
                </a:solidFill>
              </a:rPr>
              <a:t>key_pre</a:t>
            </a:r>
            <a:r>
              <a:rPr lang="en-US" altLang="zh-CN" b="1" dirty="0">
                <a:solidFill>
                  <a:srgbClr val="4472C4"/>
                </a:solidFill>
              </a:rPr>
              <a:t>= </a:t>
            </a:r>
            <a:r>
              <a:rPr lang="en-US" altLang="zh-CN" b="1" dirty="0" smtClean="0">
                <a:solidFill>
                  <a:srgbClr val="4472C4"/>
                </a:solidFill>
              </a:rPr>
              <a:t>User</a:t>
            </a:r>
            <a:br>
              <a:rPr lang="en-US" altLang="zh-CN" b="1" dirty="0" smtClean="0">
                <a:solidFill>
                  <a:srgbClr val="4472C4"/>
                </a:solidFill>
              </a:rPr>
            </a:br>
            <a:r>
              <a:rPr lang="en-US" altLang="zh-CN" b="1" dirty="0" err="1" smtClean="0">
                <a:solidFill>
                  <a:srgbClr val="4472C4"/>
                </a:solidFill>
              </a:rPr>
              <a:t>kubectl</a:t>
            </a:r>
            <a:r>
              <a:rPr lang="en-US" altLang="zh-CN" b="1" dirty="0" smtClean="0">
                <a:solidFill>
                  <a:srgbClr val="4472C4"/>
                </a:solidFill>
              </a:rPr>
              <a:t> logs –f –tail=200 </a:t>
            </a:r>
            <a:r>
              <a:rPr lang="en-US" altLang="zh-CN" b="1" dirty="0" err="1" smtClean="0">
                <a:solidFill>
                  <a:srgbClr val="4472C4"/>
                </a:solidFill>
              </a:rPr>
              <a:t>podname</a:t>
            </a:r>
            <a:endParaRPr lang="en-US" altLang="zh-CN" b="1" dirty="0">
              <a:solidFill>
                <a:srgbClr val="4472C4"/>
              </a:solidFill>
            </a:endParaRPr>
          </a:p>
          <a:p>
            <a:pPr>
              <a:lnSpc>
                <a:spcPct val="150000"/>
              </a:lnSpc>
            </a:pPr>
            <a:r>
              <a:rPr lang="en-US" altLang="zh-CN" b="1" dirty="0">
                <a:solidFill>
                  <a:srgbClr val="4472C4"/>
                </a:solidFill>
                <a:cs typeface="汉仪旗黑-55简" panose="00020600040101010101" charset="-128"/>
                <a:sym typeface="Arial"/>
              </a:rPr>
              <a:t>key</a:t>
            </a:r>
            <a:r>
              <a:rPr lang="zh-CN" altLang="en-US" b="1" dirty="0">
                <a:solidFill>
                  <a:srgbClr val="4472C4"/>
                </a:solidFill>
                <a:cs typeface="汉仪旗黑-55简" panose="00020600040101010101" charset="-128"/>
                <a:sym typeface="Arial"/>
              </a:rPr>
              <a:t>值即表名，找开发老师</a:t>
            </a:r>
            <a:endParaRPr lang="en-US" altLang="zh-CN" b="1" dirty="0">
              <a:solidFill>
                <a:srgbClr val="4472C4"/>
              </a:solidFill>
              <a:cs typeface="汉仪旗黑-55简" panose="00020600040101010101" charset="-128"/>
              <a:sym typeface="Arial"/>
            </a:endParaRPr>
          </a:p>
        </p:txBody>
      </p:sp>
      <p:sp>
        <p:nvSpPr>
          <p:cNvPr id="16"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17"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18" name="矩形 17"/>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4" name="矩形: 圆角 15"/>
          <p:cNvSpPr/>
          <p:nvPr/>
        </p:nvSpPr>
        <p:spPr>
          <a:xfrm>
            <a:off x="5420924" y="214310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矩形: 圆角 16"/>
          <p:cNvSpPr/>
          <p:nvPr/>
        </p:nvSpPr>
        <p:spPr>
          <a:xfrm>
            <a:off x="5420924" y="2143108"/>
            <a:ext cx="5475499"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矩形 27"/>
          <p:cNvSpPr/>
          <p:nvPr/>
        </p:nvSpPr>
        <p:spPr>
          <a:xfrm>
            <a:off x="6664321" y="2192906"/>
            <a:ext cx="402034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清理</a:t>
            </a:r>
            <a:r>
              <a:rPr lang="en-US" altLang="zh-CN" b="1" dirty="0" err="1">
                <a:solidFill>
                  <a:schemeClr val="accent1"/>
                </a:solidFill>
                <a:cs typeface="+mn-ea"/>
                <a:sym typeface="+mn-lt"/>
              </a:rPr>
              <a:t>redis</a:t>
            </a:r>
            <a:r>
              <a:rPr lang="zh-CN" altLang="en-US" b="1" dirty="0">
                <a:solidFill>
                  <a:schemeClr val="accent1"/>
                </a:solidFill>
                <a:cs typeface="+mn-ea"/>
                <a:sym typeface="+mn-lt"/>
              </a:rPr>
              <a:t>缓存，清理指定类型的</a:t>
            </a:r>
            <a:r>
              <a:rPr lang="en-US" altLang="zh-CN" b="1" dirty="0">
                <a:solidFill>
                  <a:schemeClr val="accent1"/>
                </a:solidFill>
                <a:cs typeface="+mn-ea"/>
                <a:sym typeface="+mn-lt"/>
              </a:rPr>
              <a:t>key</a:t>
            </a:r>
            <a:endParaRPr lang="zh-CN" altLang="en-US" b="1" dirty="0">
              <a:solidFill>
                <a:schemeClr val="accent1"/>
              </a:solidFill>
              <a:cs typeface="+mn-ea"/>
              <a:sym typeface="+mn-lt"/>
            </a:endParaRPr>
          </a:p>
        </p:txBody>
      </p:sp>
      <p:sp>
        <p:nvSpPr>
          <p:cNvPr id="31" name="文本框 30"/>
          <p:cNvSpPr txBox="1"/>
          <p:nvPr/>
        </p:nvSpPr>
        <p:spPr>
          <a:xfrm>
            <a:off x="5527193" y="2216549"/>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11" name="等腰三角形 10"/>
          <p:cNvSpPr/>
          <p:nvPr/>
        </p:nvSpPr>
        <p:spPr>
          <a:xfrm rot="19035089">
            <a:off x="-965318" y="3074656"/>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643606" y="2306992"/>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88612" y="2462451"/>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1687503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2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2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8"/>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anim calcmode="lin" valueType="num">
                                      <p:cBhvr>
                                        <p:cTn id="45" dur="1000" fill="hold"/>
                                        <p:tgtEl>
                                          <p:spTgt spid="11"/>
                                        </p:tgtEl>
                                        <p:attrNameLst>
                                          <p:attrName>ppt_x</p:attrName>
                                        </p:attrNameLst>
                                      </p:cBhvr>
                                      <p:tavLst>
                                        <p:tav tm="0">
                                          <p:val>
                                            <p:strVal val="#ppt_x"/>
                                          </p:val>
                                        </p:tav>
                                        <p:tav tm="100000">
                                          <p:val>
                                            <p:strVal val="#ppt_x"/>
                                          </p:val>
                                        </p:tav>
                                      </p:tavLst>
                                    </p:anim>
                                    <p:anim calcmode="lin" valueType="num">
                                      <p:cBhvr>
                                        <p:cTn id="46"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24" grpId="0" animBg="1"/>
      <p:bldP spid="27" grpId="0" animBg="1"/>
      <p:bldP spid="28" grpId="0"/>
      <p:bldP spid="31" grpId="0"/>
      <p:bldP spid="11" grpId="0" animBg="1"/>
      <p:bldP spid="12" grpId="0" animBg="1"/>
      <p:bldP spid="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855902" y="2767390"/>
            <a:ext cx="7776562" cy="3000821"/>
          </a:xfrm>
          <a:prstGeom prst="rect">
            <a:avLst/>
          </a:prstGeom>
        </p:spPr>
        <p:txBody>
          <a:bodyPr wrap="square">
            <a:spAutoFit/>
          </a:bodyPr>
          <a:lstStyle/>
          <a:p>
            <a:pPr>
              <a:lnSpc>
                <a:spcPct val="150000"/>
              </a:lnSpc>
            </a:pPr>
            <a:r>
              <a:rPr lang="en-US" altLang="zh-CN" b="1" dirty="0">
                <a:solidFill>
                  <a:srgbClr val="4472C4"/>
                </a:solidFill>
                <a:cs typeface="汉仪旗黑-55简" panose="00020600040101010101" charset="-128"/>
                <a:sym typeface="Arial"/>
              </a:rPr>
              <a:t>k8s</a:t>
            </a:r>
            <a:r>
              <a:rPr lang="zh-CN" altLang="en-US" b="1" dirty="0">
                <a:solidFill>
                  <a:srgbClr val="4472C4"/>
                </a:solidFill>
                <a:cs typeface="汉仪旗黑-55简" panose="00020600040101010101" charset="-128"/>
                <a:sym typeface="Arial"/>
              </a:rPr>
              <a:t>命令查询数据库的用户名、密码、服务器</a:t>
            </a:r>
            <a:r>
              <a:rPr lang="en-US" altLang="zh-CN" b="1" dirty="0" err="1">
                <a:solidFill>
                  <a:srgbClr val="4472C4"/>
                </a:solidFill>
                <a:cs typeface="汉仪旗黑-55简" panose="00020600040101010101" charset="-128"/>
                <a:sym typeface="Arial"/>
              </a:rPr>
              <a:t>ip</a:t>
            </a:r>
            <a:r>
              <a:rPr lang="zh-CN" altLang="en-US" b="1" dirty="0">
                <a:solidFill>
                  <a:srgbClr val="4472C4"/>
                </a:solidFill>
                <a:cs typeface="汉仪旗黑-55简" panose="00020600040101010101" charset="-128"/>
                <a:sym typeface="Arial"/>
              </a:rPr>
              <a:t>信息</a:t>
            </a:r>
            <a:r>
              <a:rPr lang="zh-CN" altLang="en-US" b="1" dirty="0" smtClean="0">
                <a:solidFill>
                  <a:srgbClr val="4472C4"/>
                </a:solidFill>
                <a:cs typeface="汉仪旗黑-55简" panose="00020600040101010101" charset="-128"/>
                <a:sym typeface="Arial"/>
              </a:rPr>
              <a:t>：</a:t>
            </a:r>
            <a:endParaRPr lang="en-US" altLang="zh-CN" b="1" dirty="0" smtClean="0">
              <a:solidFill>
                <a:srgbClr val="4472C4"/>
              </a:solidFill>
              <a:cs typeface="汉仪旗黑-55简" panose="00020600040101010101" charset="-128"/>
              <a:sym typeface="Arial"/>
            </a:endParaRPr>
          </a:p>
          <a:p>
            <a:pPr>
              <a:lnSpc>
                <a:spcPct val="150000"/>
              </a:lnSpc>
            </a:pPr>
            <a:r>
              <a:rPr lang="en-US" altLang="zh-CN" b="1" dirty="0" err="1" smtClean="0">
                <a:solidFill>
                  <a:srgbClr val="4472C4"/>
                </a:solidFill>
                <a:cs typeface="汉仪旗黑-55简" panose="00020600040101010101" charset="-128"/>
                <a:sym typeface="Arial"/>
              </a:rPr>
              <a:t>kubectl</a:t>
            </a:r>
            <a:r>
              <a:rPr lang="en-US" altLang="zh-CN" b="1" dirty="0" smtClean="0">
                <a:solidFill>
                  <a:srgbClr val="4472C4"/>
                </a:solidFill>
                <a:cs typeface="汉仪旗黑-55简" panose="00020600040101010101" charset="-128"/>
                <a:sym typeface="Arial"/>
              </a:rPr>
              <a:t> </a:t>
            </a:r>
            <a:r>
              <a:rPr lang="en-US" altLang="zh-CN" b="1" dirty="0">
                <a:solidFill>
                  <a:srgbClr val="4472C4"/>
                </a:solidFill>
                <a:cs typeface="汉仪旗黑-55简" panose="00020600040101010101" charset="-128"/>
                <a:sym typeface="Arial"/>
              </a:rPr>
              <a:t>get cm </a:t>
            </a:r>
            <a:r>
              <a:rPr lang="en-US" altLang="zh-CN" b="1" dirty="0" err="1">
                <a:solidFill>
                  <a:srgbClr val="4472C4"/>
                </a:solidFill>
                <a:cs typeface="汉仪旗黑-55简" panose="00020600040101010101" charset="-128"/>
                <a:sym typeface="Arial"/>
              </a:rPr>
              <a:t>hcm-config</a:t>
            </a:r>
            <a:r>
              <a:rPr lang="en-US" altLang="zh-CN" b="1" dirty="0">
                <a:solidFill>
                  <a:srgbClr val="4472C4"/>
                </a:solidFill>
                <a:cs typeface="汉仪旗黑-55简" panose="00020600040101010101" charset="-128"/>
                <a:sym typeface="Arial"/>
              </a:rPr>
              <a:t> -o </a:t>
            </a:r>
            <a:r>
              <a:rPr lang="en-US" altLang="zh-CN" b="1" dirty="0" err="1">
                <a:solidFill>
                  <a:srgbClr val="4472C4"/>
                </a:solidFill>
                <a:cs typeface="汉仪旗黑-55简" panose="00020600040101010101" charset="-128"/>
                <a:sym typeface="Arial"/>
              </a:rPr>
              <a:t>yaml</a:t>
            </a:r>
            <a:r>
              <a:rPr lang="en-US" altLang="zh-CN" b="1" dirty="0">
                <a:solidFill>
                  <a:srgbClr val="4472C4"/>
                </a:solidFill>
                <a:cs typeface="汉仪旗黑-55简" panose="00020600040101010101" charset="-128"/>
                <a:sym typeface="Arial"/>
              </a:rPr>
              <a:t> | </a:t>
            </a:r>
            <a:r>
              <a:rPr lang="en-US" altLang="zh-CN" b="1" dirty="0" err="1">
                <a:solidFill>
                  <a:srgbClr val="4472C4"/>
                </a:solidFill>
                <a:cs typeface="汉仪旗黑-55简" panose="00020600040101010101" charset="-128"/>
                <a:sym typeface="Arial"/>
              </a:rPr>
              <a:t>grep</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mysql</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先进入后端容器里</a:t>
            </a:r>
            <a:r>
              <a:rPr lang="zh-CN" altLang="en-US" b="1" dirty="0" smtClean="0">
                <a:solidFill>
                  <a:srgbClr val="4472C4"/>
                </a:solidFill>
                <a:cs typeface="汉仪旗黑-55简" panose="00020600040101010101" charset="-128"/>
                <a:sym typeface="Arial"/>
              </a:rPr>
              <a:t>：</a:t>
            </a:r>
            <a:endParaRPr lang="en-US" altLang="zh-CN" b="1" dirty="0" smtClean="0">
              <a:solidFill>
                <a:srgbClr val="4472C4"/>
              </a:solidFill>
              <a:cs typeface="汉仪旗黑-55简" panose="00020600040101010101" charset="-128"/>
              <a:sym typeface="Arial"/>
            </a:endParaRPr>
          </a:p>
          <a:p>
            <a:pPr>
              <a:lnSpc>
                <a:spcPct val="150000"/>
              </a:lnSpc>
            </a:pPr>
            <a:r>
              <a:rPr lang="en-US" altLang="zh-CN" b="1" dirty="0" err="1" smtClean="0">
                <a:solidFill>
                  <a:srgbClr val="4472C4"/>
                </a:solidFill>
              </a:rPr>
              <a:t>kubectl</a:t>
            </a:r>
            <a:r>
              <a:rPr lang="en-US" altLang="zh-CN" b="1" dirty="0">
                <a:solidFill>
                  <a:srgbClr val="4472C4"/>
                </a:solidFill>
              </a:rPr>
              <a:t> exec -it hcm-script-74447f66c9-grg7d bash</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再进</a:t>
            </a:r>
            <a:r>
              <a:rPr lang="en-US" altLang="zh-CN" b="1" dirty="0" err="1">
                <a:solidFill>
                  <a:srgbClr val="4472C4"/>
                </a:solidFill>
                <a:cs typeface="汉仪旗黑-55简" panose="00020600040101010101" charset="-128"/>
                <a:sym typeface="Arial"/>
              </a:rPr>
              <a:t>mysql</a:t>
            </a:r>
            <a:r>
              <a:rPr lang="zh-CN" altLang="en-US" b="1" dirty="0">
                <a:solidFill>
                  <a:srgbClr val="4472C4"/>
                </a:solidFill>
                <a:cs typeface="汉仪旗黑-55简" panose="00020600040101010101" charset="-128"/>
                <a:sym typeface="Arial"/>
              </a:rPr>
              <a:t>：</a:t>
            </a:r>
            <a:r>
              <a:rPr lang="en-US" altLang="zh-CN" b="1" dirty="0" err="1">
                <a:solidFill>
                  <a:srgbClr val="4472C4"/>
                </a:solidFill>
                <a:cs typeface="汉仪旗黑-55简" panose="00020600040101010101" charset="-128"/>
                <a:sym typeface="Arial"/>
              </a:rPr>
              <a:t>mysql</a:t>
            </a:r>
            <a:r>
              <a:rPr lang="en-US" altLang="zh-CN" b="1" dirty="0">
                <a:solidFill>
                  <a:srgbClr val="4472C4"/>
                </a:solidFill>
                <a:cs typeface="汉仪旗黑-55简" panose="00020600040101010101" charset="-128"/>
                <a:sym typeface="Arial"/>
              </a:rPr>
              <a:t> –u</a:t>
            </a:r>
            <a:r>
              <a:rPr lang="zh-CN" altLang="en-US" b="1" dirty="0">
                <a:solidFill>
                  <a:srgbClr val="4472C4"/>
                </a:solidFill>
                <a:cs typeface="汉仪旗黑-55简" panose="00020600040101010101" charset="-128"/>
                <a:sym typeface="Arial"/>
              </a:rPr>
              <a:t>用户 </a:t>
            </a:r>
            <a:r>
              <a:rPr lang="en-US" altLang="zh-CN" b="1" dirty="0">
                <a:solidFill>
                  <a:srgbClr val="4472C4"/>
                </a:solidFill>
                <a:cs typeface="汉仪旗黑-55简" panose="00020600040101010101" charset="-128"/>
                <a:sym typeface="Arial"/>
              </a:rPr>
              <a:t>–p</a:t>
            </a:r>
            <a:r>
              <a:rPr lang="zh-CN" altLang="en-US" b="1" dirty="0">
                <a:solidFill>
                  <a:srgbClr val="4472C4"/>
                </a:solidFill>
                <a:cs typeface="汉仪旗黑-55简" panose="00020600040101010101" charset="-128"/>
                <a:sym typeface="Arial"/>
              </a:rPr>
              <a:t>密码 </a:t>
            </a:r>
            <a:r>
              <a:rPr lang="zh-CN" altLang="en-US" b="1" dirty="0" smtClean="0">
                <a:solidFill>
                  <a:srgbClr val="4472C4"/>
                </a:solidFill>
                <a:cs typeface="汉仪旗黑-55简" panose="00020600040101010101" charset="-128"/>
                <a:sym typeface="Arial"/>
              </a:rPr>
              <a:t>库</a:t>
            </a:r>
            <a:r>
              <a:rPr lang="zh-CN" altLang="en-US" b="1" dirty="0">
                <a:solidFill>
                  <a:srgbClr val="4472C4"/>
                </a:solidFill>
                <a:cs typeface="汉仪旗黑-55简" panose="00020600040101010101" charset="-128"/>
                <a:sym typeface="Arial"/>
              </a:rPr>
              <a:t>名</a:t>
            </a:r>
            <a:r>
              <a:rPr lang="en-US" altLang="zh-CN" b="1" dirty="0">
                <a:solidFill>
                  <a:srgbClr val="4472C4"/>
                </a:solidFill>
                <a:cs typeface="汉仪旗黑-55简" panose="00020600040101010101" charset="-128"/>
                <a:sym typeface="Arial"/>
              </a:rPr>
              <a:t> –h </a:t>
            </a:r>
            <a:r>
              <a:rPr lang="zh-CN" altLang="en-US" b="1" dirty="0">
                <a:solidFill>
                  <a:srgbClr val="4472C4"/>
                </a:solidFill>
                <a:cs typeface="汉仪旗黑-55简" panose="00020600040101010101" charset="-128"/>
                <a:sym typeface="Arial"/>
              </a:rPr>
              <a:t>数据库服务器</a:t>
            </a:r>
            <a:r>
              <a:rPr lang="en-US" altLang="zh-CN" b="1" dirty="0" err="1">
                <a:solidFill>
                  <a:srgbClr val="4472C4"/>
                </a:solidFill>
                <a:cs typeface="汉仪旗黑-55简" panose="00020600040101010101" charset="-128"/>
                <a:sym typeface="Arial"/>
              </a:rPr>
              <a:t>ip</a:t>
            </a:r>
            <a:r>
              <a:rPr lang="en-US" altLang="zh-CN" b="1" dirty="0">
                <a:solidFill>
                  <a:srgbClr val="4472C4"/>
                </a:solidFill>
                <a:cs typeface="汉仪旗黑-55简" panose="00020600040101010101" charset="-128"/>
                <a:sym typeface="Arial"/>
              </a:rPr>
              <a:t> –</a:t>
            </a:r>
            <a:r>
              <a:rPr lang="en-US" altLang="zh-CN" b="1" dirty="0">
                <a:solidFill>
                  <a:srgbClr val="4472C4"/>
                </a:solidFill>
                <a:cs typeface="汉仪旗黑-55简" panose="00020600040101010101" charset="-128"/>
                <a:sym typeface="Arial"/>
              </a:rPr>
              <a:t>A</a:t>
            </a:r>
            <a:br>
              <a:rPr lang="en-US" altLang="zh-CN" b="1" dirty="0">
                <a:solidFill>
                  <a:srgbClr val="4472C4"/>
                </a:solidFill>
                <a:cs typeface="汉仪旗黑-55简" panose="00020600040101010101" charset="-128"/>
                <a:sym typeface="Arial"/>
              </a:rPr>
            </a:br>
            <a:r>
              <a:rPr lang="en-US" altLang="zh-CN" b="1" dirty="0" smtClean="0">
                <a:solidFill>
                  <a:srgbClr val="4472C4"/>
                </a:solidFill>
                <a:cs typeface="汉仪旗黑-55简" panose="00020600040101010101" charset="-128"/>
                <a:sym typeface="Arial"/>
              </a:rPr>
              <a:t># delete</a:t>
            </a:r>
            <a:r>
              <a:rPr lang="zh-CN" altLang="en-US" b="1" dirty="0" smtClean="0">
                <a:solidFill>
                  <a:srgbClr val="4472C4"/>
                </a:solidFill>
                <a:cs typeface="汉仪旗黑-55简" panose="00020600040101010101" charset="-128"/>
                <a:sym typeface="Arial"/>
              </a:rPr>
              <a:t>命令为重启</a:t>
            </a:r>
            <a:r>
              <a:rPr lang="en-US" altLang="zh-CN" b="1" dirty="0" smtClean="0">
                <a:solidFill>
                  <a:srgbClr val="4472C4"/>
                </a:solidFill>
                <a:cs typeface="汉仪旗黑-55简" panose="00020600040101010101" charset="-128"/>
                <a:sym typeface="Arial"/>
              </a:rPr>
              <a:t>pod</a:t>
            </a:r>
            <a:r>
              <a:rPr lang="zh-CN" altLang="en-US" b="1" smtClean="0">
                <a:solidFill>
                  <a:srgbClr val="4472C4"/>
                </a:solidFill>
                <a:cs typeface="汉仪旗黑-55简" panose="00020600040101010101" charset="-128"/>
                <a:sym typeface="Arial"/>
              </a:rPr>
              <a:t>命令</a:t>
            </a:r>
            <a:r>
              <a:rPr lang="en-US" altLang="zh-CN" b="1" dirty="0">
                <a:solidFill>
                  <a:srgbClr val="4472C4"/>
                </a:solidFill>
                <a:cs typeface="汉仪旗黑-55简" panose="00020600040101010101" charset="-128"/>
                <a:sym typeface="Arial"/>
              </a:rPr>
              <a:t/>
            </a:r>
            <a:br>
              <a:rPr lang="en-US" altLang="zh-CN" b="1" dirty="0">
                <a:solidFill>
                  <a:srgbClr val="4472C4"/>
                </a:solidFill>
                <a:cs typeface="汉仪旗黑-55简" panose="00020600040101010101" charset="-128"/>
                <a:sym typeface="Arial"/>
              </a:rPr>
            </a:b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delete pod celery-slow-5fd6798f58-hh6zf</a:t>
            </a:r>
            <a:endParaRPr lang="en-US" altLang="zh-CN" b="1" dirty="0">
              <a:solidFill>
                <a:srgbClr val="4472C4"/>
              </a:solidFill>
              <a:cs typeface="汉仪旗黑-55简" panose="00020600040101010101" charset="-128"/>
              <a:sym typeface="Arial"/>
            </a:endParaRPr>
          </a:p>
        </p:txBody>
      </p:sp>
      <p:sp>
        <p:nvSpPr>
          <p:cNvPr id="16" name="TextBox 21"/>
          <p:cNvSpPr txBox="1"/>
          <p:nvPr/>
        </p:nvSpPr>
        <p:spPr>
          <a:xfrm>
            <a:off x="620295" y="699388"/>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容器内基本操作</a:t>
            </a:r>
          </a:p>
        </p:txBody>
      </p:sp>
      <p:sp>
        <p:nvSpPr>
          <p:cNvPr id="17" name="TextBox 21"/>
          <p:cNvSpPr txBox="1"/>
          <p:nvPr/>
        </p:nvSpPr>
        <p:spPr>
          <a:xfrm>
            <a:off x="897332" y="1221193"/>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container</a:t>
            </a:r>
          </a:p>
        </p:txBody>
      </p:sp>
      <p:sp>
        <p:nvSpPr>
          <p:cNvPr id="18" name="矩形 17"/>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7"/>
          <p:cNvSpPr/>
          <p:nvPr/>
        </p:nvSpPr>
        <p:spPr>
          <a:xfrm>
            <a:off x="969252" y="206958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8"/>
          <p:cNvSpPr/>
          <p:nvPr/>
        </p:nvSpPr>
        <p:spPr>
          <a:xfrm>
            <a:off x="969251" y="2069585"/>
            <a:ext cx="3662031"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2017670" y="2107404"/>
            <a:ext cx="2180475"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容器登录数据库</a:t>
            </a:r>
          </a:p>
        </p:txBody>
      </p:sp>
      <p:sp>
        <p:nvSpPr>
          <p:cNvPr id="20" name="文本框 19"/>
          <p:cNvSpPr txBox="1"/>
          <p:nvPr/>
        </p:nvSpPr>
        <p:spPr>
          <a:xfrm>
            <a:off x="1182304" y="2156170"/>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9330922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4"/>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animBg="1"/>
      <p:bldP spid="14" grpId="0" animBg="1"/>
      <p:bldP spid="15" grpId="0" animBg="1"/>
      <p:bldP spid="19" grpId="0"/>
      <p:bldP spid="20"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4</a:t>
            </a:r>
            <a:endParaRPr lang="zh-CN" altLang="en-US" sz="16600" b="1" dirty="0">
              <a:solidFill>
                <a:schemeClr val="accent1"/>
              </a:solidFill>
              <a:cs typeface="+mn-ea"/>
              <a:sym typeface="+mn-lt"/>
            </a:endParaRPr>
          </a:p>
        </p:txBody>
      </p:sp>
      <p:sp>
        <p:nvSpPr>
          <p:cNvPr id="4" name="TextBox 21"/>
          <p:cNvSpPr txBox="1"/>
          <p:nvPr/>
        </p:nvSpPr>
        <p:spPr>
          <a:xfrm>
            <a:off x="4236714" y="2698334"/>
            <a:ext cx="6283973" cy="1107996"/>
          </a:xfrm>
          <a:prstGeom prst="rect">
            <a:avLst/>
          </a:prstGeom>
          <a:noFill/>
        </p:spPr>
        <p:txBody>
          <a:bodyPr wrap="square" rtlCol="0">
            <a:spAutoFit/>
          </a:bodyPr>
          <a:lstStyle/>
          <a:p>
            <a:pPr algn="ctr"/>
            <a:r>
              <a:rPr lang="zh-CN" altLang="en-US" sz="6600" b="1" dirty="0">
                <a:solidFill>
                  <a:schemeClr val="accent1"/>
                </a:solidFill>
                <a:effectLst>
                  <a:outerShdw blurRad="254000" dist="101600" dir="5400000" algn="ctr" rotWithShape="0">
                    <a:srgbClr val="000000">
                      <a:alpha val="15000"/>
                    </a:srgbClr>
                  </a:outerShdw>
                </a:effectLst>
                <a:cs typeface="+mn-ea"/>
                <a:sym typeface="+mn-lt"/>
              </a:rPr>
              <a:t>数据库基本操作</a:t>
            </a:r>
          </a:p>
        </p:txBody>
      </p:sp>
      <p:sp>
        <p:nvSpPr>
          <p:cNvPr id="5" name="矩形 4"/>
          <p:cNvSpPr/>
          <p:nvPr/>
        </p:nvSpPr>
        <p:spPr>
          <a:xfrm>
            <a:off x="4513580" y="3972049"/>
            <a:ext cx="5730240" cy="492451"/>
          </a:xfrm>
          <a:prstGeom prst="rect">
            <a:avLst/>
          </a:prstGeom>
        </p:spPr>
        <p:txBody>
          <a:bodyPr wrap="square" lIns="91448" tIns="45724" rIns="91448" bIns="45724">
            <a:spAutoFit/>
          </a:bodyPr>
          <a:lstStyle/>
          <a:p>
            <a:pPr algn="ctr">
              <a:lnSpc>
                <a:spcPct val="130000"/>
              </a:lnSpc>
            </a:pPr>
            <a:r>
              <a:rPr lang="en-US" altLang="zh-CN" sz="2000" dirty="0">
                <a:solidFill>
                  <a:schemeClr val="accent1"/>
                </a:solidFill>
                <a:cs typeface="+mn-ea"/>
                <a:sym typeface="+mn-lt"/>
              </a:rPr>
              <a:t>Basic operations inside the database</a:t>
            </a: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316280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21"/>
          <p:cNvSpPr txBox="1"/>
          <p:nvPr/>
        </p:nvSpPr>
        <p:spPr>
          <a:xfrm>
            <a:off x="687672" y="747755"/>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数据库基本操作</a:t>
            </a:r>
          </a:p>
        </p:txBody>
      </p:sp>
      <p:sp>
        <p:nvSpPr>
          <p:cNvPr id="8" name="TextBox 21"/>
          <p:cNvSpPr txBox="1"/>
          <p:nvPr/>
        </p:nvSpPr>
        <p:spPr>
          <a:xfrm>
            <a:off x="975727" y="127933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database</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4" name="矩形: 圆角 13"/>
          <p:cNvSpPr/>
          <p:nvPr/>
        </p:nvSpPr>
        <p:spPr>
          <a:xfrm>
            <a:off x="4812279" y="2192129"/>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4812280" y="2192129"/>
            <a:ext cx="4796918"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5380365" y="309327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5380365" y="3093278"/>
            <a:ext cx="5042363"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5133415" y="410680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5133414" y="4106807"/>
            <a:ext cx="517609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5782967" y="2229948"/>
            <a:ext cx="356634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数据库服务器如何登录</a:t>
            </a:r>
            <a:r>
              <a:rPr lang="en-US" altLang="zh-CN" b="1" dirty="0" err="1">
                <a:solidFill>
                  <a:schemeClr val="accent1"/>
                </a:solidFill>
                <a:cs typeface="+mn-ea"/>
                <a:sym typeface="+mn-lt"/>
              </a:rPr>
              <a:t>mysql</a:t>
            </a:r>
            <a:endParaRPr lang="zh-CN" altLang="en-US" b="1" dirty="0">
              <a:solidFill>
                <a:schemeClr val="accent1"/>
              </a:solidFill>
              <a:cs typeface="+mn-ea"/>
              <a:sym typeface="+mn-lt"/>
            </a:endParaRPr>
          </a:p>
        </p:txBody>
      </p:sp>
      <p:sp>
        <p:nvSpPr>
          <p:cNvPr id="22" name="矩形 21"/>
          <p:cNvSpPr/>
          <p:nvPr/>
        </p:nvSpPr>
        <p:spPr>
          <a:xfrm>
            <a:off x="7034454" y="3102059"/>
            <a:ext cx="3664213" cy="396134"/>
          </a:xfrm>
          <a:prstGeom prst="rect">
            <a:avLst/>
          </a:prstGeom>
        </p:spPr>
        <p:txBody>
          <a:bodyPr wrap="square">
            <a:spAutoFit/>
            <a:scene3d>
              <a:camera prst="orthographicFront"/>
              <a:lightRig rig="threePt" dir="t"/>
            </a:scene3d>
            <a:sp3d contourW="12700"/>
          </a:bodyPr>
          <a:lstStyle/>
          <a:p>
            <a:pPr>
              <a:lnSpc>
                <a:spcPct val="120000"/>
              </a:lnSpc>
            </a:pPr>
            <a:r>
              <a:rPr lang="zh-CN" altLang="en-US" b="1" dirty="0">
                <a:solidFill>
                  <a:schemeClr val="accent1"/>
                </a:solidFill>
                <a:cs typeface="+mn-ea"/>
                <a:sym typeface="+mn-lt"/>
              </a:rPr>
              <a:t>执行</a:t>
            </a:r>
            <a:r>
              <a:rPr lang="en-US" altLang="zh-CN" b="1" dirty="0" err="1" smtClean="0">
                <a:solidFill>
                  <a:schemeClr val="accent1"/>
                </a:solidFill>
                <a:cs typeface="+mn-ea"/>
                <a:sym typeface="+mn-lt"/>
              </a:rPr>
              <a:t>sql</a:t>
            </a:r>
            <a:r>
              <a:rPr lang="zh-CN" altLang="en-US" b="1" dirty="0" smtClean="0">
                <a:solidFill>
                  <a:schemeClr val="accent1"/>
                </a:solidFill>
                <a:cs typeface="+mn-ea"/>
                <a:sym typeface="+mn-lt"/>
              </a:rPr>
              <a:t>，</a:t>
            </a:r>
            <a:r>
              <a:rPr lang="zh-CN" altLang="en-US" b="1" dirty="0">
                <a:solidFill>
                  <a:schemeClr val="accent1"/>
                </a:solidFill>
                <a:cs typeface="+mn-ea"/>
                <a:sym typeface="+mn-lt"/>
              </a:rPr>
              <a:t>创建索引</a:t>
            </a:r>
          </a:p>
        </p:txBody>
      </p:sp>
      <p:sp>
        <p:nvSpPr>
          <p:cNvPr id="23" name="矩形 22"/>
          <p:cNvSpPr/>
          <p:nvPr/>
        </p:nvSpPr>
        <p:spPr>
          <a:xfrm>
            <a:off x="6192713" y="4150303"/>
            <a:ext cx="3858168"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查看事务是否堵塞，查看完整</a:t>
            </a:r>
            <a:r>
              <a:rPr lang="en-US" altLang="zh-CN" b="1" dirty="0" err="1">
                <a:solidFill>
                  <a:schemeClr val="accent1"/>
                </a:solidFill>
                <a:cs typeface="+mn-ea"/>
                <a:sym typeface="+mn-lt"/>
              </a:rPr>
              <a:t>sql</a:t>
            </a:r>
            <a:endParaRPr lang="zh-CN" altLang="en-US" b="1" dirty="0">
              <a:solidFill>
                <a:schemeClr val="accent1"/>
              </a:solidFill>
              <a:cs typeface="+mn-ea"/>
              <a:sym typeface="+mn-lt"/>
            </a:endParaRPr>
          </a:p>
        </p:txBody>
      </p:sp>
      <p:sp>
        <p:nvSpPr>
          <p:cNvPr id="26" name="文本框 25"/>
          <p:cNvSpPr txBox="1"/>
          <p:nvPr/>
        </p:nvSpPr>
        <p:spPr>
          <a:xfrm>
            <a:off x="4940582" y="2247030"/>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7" name="文本框 26"/>
          <p:cNvSpPr txBox="1"/>
          <p:nvPr/>
        </p:nvSpPr>
        <p:spPr>
          <a:xfrm>
            <a:off x="5486634" y="3166719"/>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8" name="文本框 27"/>
          <p:cNvSpPr txBox="1"/>
          <p:nvPr/>
        </p:nvSpPr>
        <p:spPr>
          <a:xfrm>
            <a:off x="5346467" y="4193392"/>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矩形: 圆角 17"/>
          <p:cNvSpPr/>
          <p:nvPr/>
        </p:nvSpPr>
        <p:spPr>
          <a:xfrm>
            <a:off x="4874788" y="5100284"/>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矩形: 圆角 18"/>
          <p:cNvSpPr/>
          <p:nvPr/>
        </p:nvSpPr>
        <p:spPr>
          <a:xfrm>
            <a:off x="4874787" y="5100284"/>
            <a:ext cx="509698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矩形 31"/>
          <p:cNvSpPr/>
          <p:nvPr/>
        </p:nvSpPr>
        <p:spPr>
          <a:xfrm>
            <a:off x="5934086" y="5143780"/>
            <a:ext cx="380668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查看数据库、</a:t>
            </a:r>
            <a:r>
              <a:rPr lang="en-US" altLang="zh-CN" b="1" dirty="0" err="1">
                <a:solidFill>
                  <a:schemeClr val="accent1"/>
                </a:solidFill>
                <a:cs typeface="+mn-ea"/>
                <a:sym typeface="+mn-lt"/>
              </a:rPr>
              <a:t>nginx</a:t>
            </a:r>
            <a:r>
              <a:rPr lang="zh-CN" altLang="en-US" b="1" dirty="0">
                <a:solidFill>
                  <a:schemeClr val="accent1"/>
                </a:solidFill>
                <a:cs typeface="+mn-ea"/>
                <a:sym typeface="+mn-lt"/>
              </a:rPr>
              <a:t>、</a:t>
            </a:r>
            <a:r>
              <a:rPr lang="en-US" altLang="zh-CN" b="1" dirty="0" err="1">
                <a:solidFill>
                  <a:schemeClr val="accent1"/>
                </a:solidFill>
                <a:cs typeface="+mn-ea"/>
                <a:sym typeface="+mn-lt"/>
              </a:rPr>
              <a:t>redis</a:t>
            </a:r>
            <a:r>
              <a:rPr lang="zh-CN" altLang="en-US" b="1" dirty="0">
                <a:solidFill>
                  <a:schemeClr val="accent1"/>
                </a:solidFill>
                <a:cs typeface="+mn-ea"/>
                <a:sym typeface="+mn-lt"/>
              </a:rPr>
              <a:t>进程</a:t>
            </a:r>
          </a:p>
        </p:txBody>
      </p:sp>
      <p:sp>
        <p:nvSpPr>
          <p:cNvPr id="33" name="文本框 32"/>
          <p:cNvSpPr txBox="1"/>
          <p:nvPr/>
        </p:nvSpPr>
        <p:spPr>
          <a:xfrm>
            <a:off x="5087840" y="5186869"/>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93182023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16"/>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7" grpId="0"/>
      <p:bldP spid="8" grpId="0"/>
      <p:bldP spid="9" grpId="0" animBg="1"/>
      <p:bldP spid="14" grpId="0" animBg="1"/>
      <p:bldP spid="15" grpId="0" animBg="1"/>
      <p:bldP spid="16" grpId="0" animBg="1"/>
      <p:bldP spid="17" grpId="0" animBg="1"/>
      <p:bldP spid="18" grpId="0" animBg="1"/>
      <p:bldP spid="19" grpId="0" animBg="1"/>
      <p:bldP spid="21" grpId="0"/>
      <p:bldP spid="22" grpId="0"/>
      <p:bldP spid="23" grpId="0"/>
      <p:bldP spid="26" grpId="0"/>
      <p:bldP spid="27" grpId="0"/>
      <p:bldP spid="28" grpId="0"/>
      <p:bldP spid="29" grpId="0" animBg="1"/>
      <p:bldP spid="30" grpId="0" animBg="1"/>
      <p:bldP spid="31" grpId="0" animBg="1"/>
      <p:bldP spid="32" grpId="0"/>
      <p:bldP spid="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4931651" y="3239220"/>
            <a:ext cx="6184987" cy="1338828"/>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根据命令查到的</a:t>
            </a:r>
            <a:r>
              <a:rPr lang="en-US" altLang="zh-CN" b="1" dirty="0" err="1">
                <a:solidFill>
                  <a:srgbClr val="4472C4"/>
                </a:solidFill>
                <a:cs typeface="汉仪旗黑-55简" panose="00020600040101010101" charset="-128"/>
                <a:sym typeface="Arial"/>
              </a:rPr>
              <a:t>mysql</a:t>
            </a:r>
            <a:r>
              <a:rPr lang="zh-CN" altLang="en-US" b="1" dirty="0">
                <a:solidFill>
                  <a:srgbClr val="4472C4"/>
                </a:solidFill>
                <a:cs typeface="汉仪旗黑-55简" panose="00020600040101010101" charset="-128"/>
                <a:sym typeface="Arial"/>
              </a:rPr>
              <a:t>的信息</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在数据库服务器进入</a:t>
            </a:r>
            <a:r>
              <a:rPr lang="en-US" altLang="zh-CN" b="1" dirty="0" err="1">
                <a:solidFill>
                  <a:srgbClr val="4472C4"/>
                </a:solidFill>
                <a:cs typeface="汉仪旗黑-55简" panose="00020600040101010101" charset="-128"/>
                <a:sym typeface="Arial"/>
              </a:rPr>
              <a:t>mysql</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err="1">
                <a:solidFill>
                  <a:srgbClr val="4472C4"/>
                </a:solidFill>
                <a:cs typeface="汉仪旗黑-55简" panose="00020600040101010101" charset="-128"/>
                <a:sym typeface="Arial"/>
              </a:rPr>
              <a:t>mysql</a:t>
            </a:r>
            <a:r>
              <a:rPr lang="en-US" altLang="zh-CN" b="1" dirty="0">
                <a:solidFill>
                  <a:srgbClr val="4472C4"/>
                </a:solidFill>
                <a:cs typeface="汉仪旗黑-55简" panose="00020600040101010101" charset="-128"/>
                <a:sym typeface="Arial"/>
              </a:rPr>
              <a:t> –u</a:t>
            </a:r>
            <a:r>
              <a:rPr lang="zh-CN" altLang="en-US" b="1" dirty="0">
                <a:solidFill>
                  <a:srgbClr val="4472C4"/>
                </a:solidFill>
                <a:cs typeface="汉仪旗黑-55简" panose="00020600040101010101" charset="-128"/>
                <a:sym typeface="Arial"/>
              </a:rPr>
              <a:t>用户 </a:t>
            </a:r>
            <a:r>
              <a:rPr lang="en-US" altLang="zh-CN" b="1" dirty="0">
                <a:solidFill>
                  <a:srgbClr val="4472C4"/>
                </a:solidFill>
                <a:cs typeface="汉仪旗黑-55简" panose="00020600040101010101" charset="-128"/>
                <a:sym typeface="Arial"/>
              </a:rPr>
              <a:t>–p</a:t>
            </a:r>
            <a:r>
              <a:rPr lang="zh-CN" altLang="en-US" b="1" dirty="0">
                <a:solidFill>
                  <a:srgbClr val="4472C4"/>
                </a:solidFill>
                <a:cs typeface="汉仪旗黑-55简" panose="00020600040101010101" charset="-128"/>
                <a:sym typeface="Arial"/>
              </a:rPr>
              <a:t>密码 库名</a:t>
            </a:r>
            <a:r>
              <a:rPr lang="en-US" altLang="zh-CN" b="1" dirty="0">
                <a:solidFill>
                  <a:srgbClr val="4472C4"/>
                </a:solidFill>
                <a:cs typeface="汉仪旗黑-55简" panose="00020600040101010101" charset="-128"/>
                <a:sym typeface="Arial"/>
              </a:rPr>
              <a:t> –h </a:t>
            </a:r>
            <a:r>
              <a:rPr lang="zh-CN" altLang="en-US" b="1" dirty="0">
                <a:solidFill>
                  <a:srgbClr val="4472C4"/>
                </a:solidFill>
                <a:cs typeface="汉仪旗黑-55简" panose="00020600040101010101" charset="-128"/>
                <a:sym typeface="Arial"/>
              </a:rPr>
              <a:t>数据库服务器</a:t>
            </a:r>
            <a:r>
              <a:rPr lang="en-US" altLang="zh-CN" b="1" dirty="0" err="1">
                <a:solidFill>
                  <a:srgbClr val="4472C4"/>
                </a:solidFill>
                <a:cs typeface="汉仪旗黑-55简" panose="00020600040101010101" charset="-128"/>
                <a:sym typeface="Arial"/>
              </a:rPr>
              <a:t>ip</a:t>
            </a:r>
            <a:r>
              <a:rPr lang="en-US" altLang="zh-CN" b="1" dirty="0">
                <a:solidFill>
                  <a:srgbClr val="4472C4"/>
                </a:solidFill>
                <a:cs typeface="汉仪旗黑-55简" panose="00020600040101010101" charset="-128"/>
                <a:sym typeface="Arial"/>
              </a:rPr>
              <a:t> –</a:t>
            </a:r>
            <a:r>
              <a:rPr lang="en-US" altLang="zh-CN" b="1" dirty="0" smtClean="0">
                <a:solidFill>
                  <a:srgbClr val="4472C4"/>
                </a:solidFill>
                <a:cs typeface="汉仪旗黑-55简" panose="00020600040101010101" charset="-128"/>
                <a:sym typeface="Arial"/>
              </a:rPr>
              <a:t>A</a:t>
            </a:r>
            <a:endParaRPr lang="en-US" altLang="zh-CN" b="1" dirty="0">
              <a:solidFill>
                <a:srgbClr val="4472C4"/>
              </a:solidFill>
              <a:cs typeface="汉仪旗黑-55简" panose="00020600040101010101" charset="-128"/>
              <a:sym typeface="Arial"/>
            </a:endParaRPr>
          </a:p>
        </p:txBody>
      </p:sp>
      <p:sp>
        <p:nvSpPr>
          <p:cNvPr id="16" name="矩形: 圆角 13"/>
          <p:cNvSpPr/>
          <p:nvPr/>
        </p:nvSpPr>
        <p:spPr>
          <a:xfrm>
            <a:off x="4931651" y="238540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4"/>
          <p:cNvSpPr/>
          <p:nvPr/>
        </p:nvSpPr>
        <p:spPr>
          <a:xfrm>
            <a:off x="4931652" y="2385407"/>
            <a:ext cx="4796918"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5902339" y="2423226"/>
            <a:ext cx="3566347"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数据库服务器如何登录</a:t>
            </a:r>
            <a:r>
              <a:rPr lang="en-US" altLang="zh-CN" b="1" dirty="0" err="1">
                <a:solidFill>
                  <a:schemeClr val="accent1"/>
                </a:solidFill>
                <a:cs typeface="+mn-ea"/>
                <a:sym typeface="+mn-lt"/>
              </a:rPr>
              <a:t>mysql</a:t>
            </a:r>
            <a:endParaRPr lang="zh-CN" altLang="en-US" b="1" dirty="0">
              <a:solidFill>
                <a:schemeClr val="accent1"/>
              </a:solidFill>
              <a:cs typeface="+mn-ea"/>
              <a:sym typeface="+mn-lt"/>
            </a:endParaRPr>
          </a:p>
        </p:txBody>
      </p:sp>
      <p:sp>
        <p:nvSpPr>
          <p:cNvPr id="22" name="文本框 21"/>
          <p:cNvSpPr txBox="1"/>
          <p:nvPr/>
        </p:nvSpPr>
        <p:spPr>
          <a:xfrm>
            <a:off x="5059954" y="2440308"/>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3" name="TextBox 21"/>
          <p:cNvSpPr txBox="1"/>
          <p:nvPr/>
        </p:nvSpPr>
        <p:spPr>
          <a:xfrm>
            <a:off x="687672" y="747755"/>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数据库基本操作</a:t>
            </a:r>
          </a:p>
        </p:txBody>
      </p:sp>
      <p:sp>
        <p:nvSpPr>
          <p:cNvPr id="24" name="TextBox 21"/>
          <p:cNvSpPr txBox="1"/>
          <p:nvPr/>
        </p:nvSpPr>
        <p:spPr>
          <a:xfrm>
            <a:off x="975727" y="127933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database</a:t>
            </a:r>
          </a:p>
        </p:txBody>
      </p:sp>
      <p:sp>
        <p:nvSpPr>
          <p:cNvPr id="26" name="矩形 25"/>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1" name="等腰三角形 10"/>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982948127"/>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42" presetClass="entr" presetSubtype="0" fill="hold" grpId="0" nodeType="with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1000"/>
                                        <p:tgtEl>
                                          <p:spTgt spid="23"/>
                                        </p:tgtEl>
                                      </p:cBhvr>
                                    </p:animEffect>
                                    <p:anim calcmode="lin" valueType="num">
                                      <p:cBhvr>
                                        <p:cTn id="16" dur="1000" fill="hold"/>
                                        <p:tgtEl>
                                          <p:spTgt spid="23"/>
                                        </p:tgtEl>
                                        <p:attrNameLst>
                                          <p:attrName>ppt_x</p:attrName>
                                        </p:attrNameLst>
                                      </p:cBhvr>
                                      <p:tavLst>
                                        <p:tav tm="0">
                                          <p:val>
                                            <p:strVal val="#ppt_x"/>
                                          </p:val>
                                        </p:tav>
                                        <p:tav tm="100000">
                                          <p:val>
                                            <p:strVal val="#ppt_x"/>
                                          </p:val>
                                        </p:tav>
                                      </p:tavLst>
                                    </p:anim>
                                    <p:anim calcmode="lin" valueType="num">
                                      <p:cBhvr>
                                        <p:cTn id="17" dur="1000" fill="hold"/>
                                        <p:tgtEl>
                                          <p:spTgt spid="23"/>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1000"/>
                                        <p:tgtEl>
                                          <p:spTgt spid="26"/>
                                        </p:tgtEl>
                                      </p:cBhvr>
                                    </p:animEffect>
                                    <p:anim calcmode="lin" valueType="num">
                                      <p:cBhvr>
                                        <p:cTn id="26" dur="1000" fill="hold"/>
                                        <p:tgtEl>
                                          <p:spTgt spid="26"/>
                                        </p:tgtEl>
                                        <p:attrNameLst>
                                          <p:attrName>ppt_x</p:attrName>
                                        </p:attrNameLst>
                                      </p:cBhvr>
                                      <p:tavLst>
                                        <p:tav tm="0">
                                          <p:val>
                                            <p:strVal val="#ppt_x"/>
                                          </p:val>
                                        </p:tav>
                                        <p:tav tm="100000">
                                          <p:val>
                                            <p:strVal val="#ppt_x"/>
                                          </p:val>
                                        </p:tav>
                                      </p:tavLst>
                                    </p:anim>
                                    <p:anim calcmode="lin" valueType="num">
                                      <p:cBhvr>
                                        <p:cTn id="27"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1000"/>
                                        <p:tgtEl>
                                          <p:spTgt spid="13"/>
                                        </p:tgtEl>
                                      </p:cBhvr>
                                    </p:animEffect>
                                    <p:anim calcmode="lin" valueType="num">
                                      <p:cBhvr>
                                        <p:cTn id="38" dur="1000" fill="hold"/>
                                        <p:tgtEl>
                                          <p:spTgt spid="13"/>
                                        </p:tgtEl>
                                        <p:attrNameLst>
                                          <p:attrName>ppt_x</p:attrName>
                                        </p:attrNameLst>
                                      </p:cBhvr>
                                      <p:tavLst>
                                        <p:tav tm="0">
                                          <p:val>
                                            <p:strVal val="#ppt_x"/>
                                          </p:val>
                                        </p:tav>
                                        <p:tav tm="100000">
                                          <p:val>
                                            <p:strVal val="#ppt_x"/>
                                          </p:val>
                                        </p:tav>
                                      </p:tavLst>
                                    </p:anim>
                                    <p:anim calcmode="lin" valueType="num">
                                      <p:cBhvr>
                                        <p:cTn id="39" dur="1000" fill="hold"/>
                                        <p:tgtEl>
                                          <p:spTgt spid="13"/>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21" grpId="0"/>
      <p:bldP spid="22" grpId="0"/>
      <p:bldP spid="23" grpId="0"/>
      <p:bldP spid="24" grpId="0"/>
      <p:bldP spid="26" grpId="0" animBg="1"/>
      <p:bldP spid="11" grpId="0" animBg="1"/>
      <p:bldP spid="12" grpId="0" animBg="1"/>
      <p:bldP spid="13"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5229112" y="3438193"/>
            <a:ext cx="5764235" cy="1754326"/>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进入数据库之后即可根据产品给的</a:t>
            </a:r>
            <a:r>
              <a:rPr lang="en-US" altLang="zh-CN" b="1" dirty="0" err="1">
                <a:solidFill>
                  <a:srgbClr val="4472C4"/>
                </a:solidFill>
                <a:cs typeface="汉仪旗黑-55简" panose="00020600040101010101" charset="-128"/>
                <a:sym typeface="Arial"/>
              </a:rPr>
              <a:t>sql</a:t>
            </a:r>
            <a:r>
              <a:rPr lang="zh-CN" altLang="en-US" b="1" dirty="0">
                <a:solidFill>
                  <a:srgbClr val="4472C4"/>
                </a:solidFill>
                <a:cs typeface="汉仪旗黑-55简" panose="00020600040101010101" charset="-128"/>
                <a:sym typeface="Arial"/>
              </a:rPr>
              <a:t>，修改表字段；</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在</a:t>
            </a:r>
            <a:r>
              <a:rPr lang="en-US" altLang="zh-CN" b="1" dirty="0" err="1">
                <a:solidFill>
                  <a:srgbClr val="4472C4"/>
                </a:solidFill>
                <a:cs typeface="汉仪旗黑-55简" panose="00020600040101010101" charset="-128"/>
                <a:sym typeface="Arial"/>
              </a:rPr>
              <a:t>hcm</a:t>
            </a:r>
            <a:r>
              <a:rPr lang="en-US" altLang="zh-CN" b="1" dirty="0">
                <a:solidFill>
                  <a:srgbClr val="4472C4"/>
                </a:solidFill>
                <a:cs typeface="汉仪旗黑-55简" panose="00020600040101010101" charset="-128"/>
                <a:sym typeface="Arial"/>
              </a:rPr>
              <a:t>-scripts</a:t>
            </a:r>
            <a:r>
              <a:rPr lang="zh-CN" altLang="en-US" b="1" dirty="0">
                <a:solidFill>
                  <a:srgbClr val="4472C4"/>
                </a:solidFill>
                <a:cs typeface="汉仪旗黑-55简" panose="00020600040101010101" charset="-128"/>
                <a:sym typeface="Arial"/>
              </a:rPr>
              <a:t>容器里，执行完索引差异</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generate_index_difference.py</a:t>
            </a:r>
            <a:r>
              <a:rPr lang="zh-CN" altLang="en-US" b="1" dirty="0">
                <a:solidFill>
                  <a:srgbClr val="4472C4"/>
                </a:solidFill>
                <a:cs typeface="汉仪旗黑-55简" panose="00020600040101010101" charset="-128"/>
                <a:sym typeface="Arial"/>
              </a:rPr>
              <a:t>脚本，保存结果到文本中，其中的</a:t>
            </a:r>
            <a:r>
              <a:rPr lang="en-US" altLang="zh-CN" b="1" dirty="0">
                <a:solidFill>
                  <a:srgbClr val="4472C4"/>
                </a:solidFill>
                <a:cs typeface="汉仪旗黑-55简" panose="00020600040101010101" charset="-128"/>
                <a:sym typeface="Arial"/>
              </a:rPr>
              <a:t>create</a:t>
            </a:r>
            <a:r>
              <a:rPr lang="zh-CN" altLang="en-US" b="1" dirty="0">
                <a:solidFill>
                  <a:srgbClr val="4472C4"/>
                </a:solidFill>
                <a:cs typeface="汉仪旗黑-55简" panose="00020600040101010101" charset="-128"/>
                <a:sym typeface="Arial"/>
              </a:rPr>
              <a:t>语句到</a:t>
            </a:r>
            <a:r>
              <a:rPr lang="en-US" altLang="zh-CN" b="1" dirty="0" err="1">
                <a:solidFill>
                  <a:srgbClr val="4472C4"/>
                </a:solidFill>
                <a:cs typeface="汉仪旗黑-55简" panose="00020600040101010101" charset="-128"/>
                <a:sym typeface="Arial"/>
              </a:rPr>
              <a:t>mysql</a:t>
            </a:r>
            <a:r>
              <a:rPr lang="zh-CN" altLang="en-US" b="1" dirty="0">
                <a:solidFill>
                  <a:srgbClr val="4472C4"/>
                </a:solidFill>
                <a:cs typeface="汉仪旗黑-55简" panose="00020600040101010101" charset="-128"/>
                <a:sym typeface="Arial"/>
              </a:rPr>
              <a:t>中全部执行即创建索引</a:t>
            </a:r>
            <a:endParaRPr lang="en-US" altLang="zh-CN" b="1" dirty="0">
              <a:solidFill>
                <a:srgbClr val="4472C4"/>
              </a:solidFill>
              <a:cs typeface="汉仪旗黑-55简" panose="00020600040101010101" charset="-128"/>
              <a:sym typeface="Arial"/>
            </a:endParaRPr>
          </a:p>
        </p:txBody>
      </p:sp>
      <p:sp>
        <p:nvSpPr>
          <p:cNvPr id="23" name="TextBox 21"/>
          <p:cNvSpPr txBox="1"/>
          <p:nvPr/>
        </p:nvSpPr>
        <p:spPr>
          <a:xfrm>
            <a:off x="687672" y="747755"/>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数据库基本操作</a:t>
            </a:r>
          </a:p>
        </p:txBody>
      </p:sp>
      <p:sp>
        <p:nvSpPr>
          <p:cNvPr id="24" name="TextBox 21"/>
          <p:cNvSpPr txBox="1"/>
          <p:nvPr/>
        </p:nvSpPr>
        <p:spPr>
          <a:xfrm>
            <a:off x="975727" y="127933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database</a:t>
            </a:r>
          </a:p>
        </p:txBody>
      </p:sp>
      <p:sp>
        <p:nvSpPr>
          <p:cNvPr id="26" name="矩形 25"/>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2" name="矩形: 圆角 15"/>
          <p:cNvSpPr/>
          <p:nvPr/>
        </p:nvSpPr>
        <p:spPr>
          <a:xfrm>
            <a:off x="5229113" y="2507482"/>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圆角 16"/>
          <p:cNvSpPr/>
          <p:nvPr/>
        </p:nvSpPr>
        <p:spPr>
          <a:xfrm>
            <a:off x="5229113" y="2507482"/>
            <a:ext cx="5042363"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6445880" y="2537834"/>
            <a:ext cx="3664213"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执行</a:t>
            </a:r>
            <a:r>
              <a:rPr lang="en-US" altLang="zh-CN" b="1" dirty="0" err="1">
                <a:solidFill>
                  <a:schemeClr val="accent1"/>
                </a:solidFill>
                <a:cs typeface="+mn-ea"/>
                <a:sym typeface="+mn-lt"/>
              </a:rPr>
              <a:t>sql</a:t>
            </a:r>
            <a:r>
              <a:rPr lang="zh-CN" altLang="en-US" b="1" dirty="0">
                <a:solidFill>
                  <a:schemeClr val="accent1"/>
                </a:solidFill>
                <a:cs typeface="+mn-ea"/>
                <a:sym typeface="+mn-lt"/>
              </a:rPr>
              <a:t>，修改表字段，创建索引</a:t>
            </a:r>
          </a:p>
        </p:txBody>
      </p:sp>
      <p:sp>
        <p:nvSpPr>
          <p:cNvPr id="15" name="文本框 14"/>
          <p:cNvSpPr txBox="1"/>
          <p:nvPr/>
        </p:nvSpPr>
        <p:spPr>
          <a:xfrm>
            <a:off x="5335382" y="2580923"/>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18" name="等腰三角形 17"/>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08195636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P spid="12" grpId="0" animBg="1"/>
      <p:bldP spid="13" grpId="0" animBg="1"/>
      <p:bldP spid="14" grpId="0"/>
      <p:bldP spid="15" grpId="0"/>
      <p:bldP spid="18" grpId="0" animBg="1"/>
      <p:bldP spid="19" grpId="0" animBg="1"/>
      <p:bldP spid="20"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a:off x="4772294" y="3309057"/>
            <a:ext cx="6602929" cy="2169825"/>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进到数据库里可以查看是否有</a:t>
            </a:r>
            <a:r>
              <a:rPr lang="en-US" altLang="zh-CN" b="1" dirty="0" err="1">
                <a:solidFill>
                  <a:srgbClr val="4472C4"/>
                </a:solidFill>
                <a:cs typeface="汉仪旗黑-55简" panose="00020600040101010101" charset="-128"/>
                <a:sym typeface="Arial"/>
              </a:rPr>
              <a:t>sql</a:t>
            </a:r>
            <a:r>
              <a:rPr lang="zh-CN" altLang="en-US" b="1" dirty="0">
                <a:solidFill>
                  <a:srgbClr val="4472C4"/>
                </a:solidFill>
                <a:cs typeface="汉仪旗黑-55简" panose="00020600040101010101" charset="-128"/>
                <a:sym typeface="Arial"/>
              </a:rPr>
              <a:t>堵住了，执行：</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rPr>
              <a:t>select </a:t>
            </a:r>
            <a:r>
              <a:rPr lang="en-US" altLang="zh-CN" b="1" dirty="0" err="1">
                <a:solidFill>
                  <a:srgbClr val="4472C4"/>
                </a:solidFill>
              </a:rPr>
              <a:t>trx_query,trx_mysql_thread_id,trx_state</a:t>
            </a:r>
            <a:r>
              <a:rPr lang="en-US" altLang="zh-CN" b="1" dirty="0">
                <a:solidFill>
                  <a:srgbClr val="4472C4"/>
                </a:solidFill>
              </a:rPr>
              <a:t>, </a:t>
            </a:r>
            <a:r>
              <a:rPr lang="en-US" altLang="zh-CN" b="1" dirty="0" err="1">
                <a:solidFill>
                  <a:srgbClr val="4472C4"/>
                </a:solidFill>
              </a:rPr>
              <a:t>trx_started</a:t>
            </a:r>
            <a:endParaRPr lang="en-US" altLang="zh-CN" b="1" dirty="0">
              <a:solidFill>
                <a:srgbClr val="4472C4"/>
              </a:solidFill>
            </a:endParaRPr>
          </a:p>
          <a:p>
            <a:pPr>
              <a:lnSpc>
                <a:spcPct val="150000"/>
              </a:lnSpc>
            </a:pPr>
            <a:r>
              <a:rPr lang="en-US" altLang="zh-CN" b="1" dirty="0">
                <a:solidFill>
                  <a:srgbClr val="4472C4"/>
                </a:solidFill>
              </a:rPr>
              <a:t>  from </a:t>
            </a:r>
            <a:r>
              <a:rPr lang="en-US" altLang="zh-CN" b="1" dirty="0" err="1">
                <a:solidFill>
                  <a:srgbClr val="4472C4"/>
                </a:solidFill>
              </a:rPr>
              <a:t>information_schema.INNODB_TRX</a:t>
            </a:r>
            <a:r>
              <a:rPr lang="en-US" altLang="zh-CN" b="1" dirty="0">
                <a:solidFill>
                  <a:srgbClr val="4472C4"/>
                </a:solidFill>
              </a:rPr>
              <a:t>;</a:t>
            </a:r>
          </a:p>
          <a:p>
            <a:pPr>
              <a:lnSpc>
                <a:spcPct val="150000"/>
              </a:lnSpc>
            </a:pPr>
            <a:r>
              <a:rPr lang="zh-CN" altLang="en-US" b="1" dirty="0">
                <a:solidFill>
                  <a:srgbClr val="4472C4"/>
                </a:solidFill>
                <a:cs typeface="汉仪旗黑-55简" panose="00020600040101010101" charset="-128"/>
                <a:sym typeface="Arial"/>
              </a:rPr>
              <a:t>根据查到的</a:t>
            </a:r>
            <a:r>
              <a:rPr lang="en-US" altLang="zh-CN" b="1" dirty="0">
                <a:solidFill>
                  <a:srgbClr val="4472C4"/>
                </a:solidFill>
                <a:cs typeface="汉仪旗黑-55简" panose="00020600040101010101" charset="-128"/>
                <a:sym typeface="Arial"/>
              </a:rPr>
              <a:t>id</a:t>
            </a:r>
            <a:r>
              <a:rPr lang="zh-CN" altLang="en-US" b="1" dirty="0">
                <a:solidFill>
                  <a:srgbClr val="4472C4"/>
                </a:solidFill>
                <a:cs typeface="汉仪旗黑-55简" panose="00020600040101010101" charset="-128"/>
                <a:sym typeface="Arial"/>
              </a:rPr>
              <a:t>查看完整</a:t>
            </a:r>
            <a:r>
              <a:rPr lang="en-US" altLang="zh-CN" b="1" dirty="0" err="1">
                <a:solidFill>
                  <a:srgbClr val="4472C4"/>
                </a:solidFill>
                <a:cs typeface="汉仪旗黑-55简" panose="00020600040101010101" charset="-128"/>
                <a:sym typeface="Arial"/>
              </a:rPr>
              <a:t>sql</a:t>
            </a:r>
            <a:r>
              <a:rPr lang="zh-CN" altLang="en-US" b="1" dirty="0">
                <a:solidFill>
                  <a:srgbClr val="4472C4"/>
                </a:solidFill>
                <a:cs typeface="汉仪旗黑-55简" panose="00020600040101010101" charset="-128"/>
                <a:sym typeface="Arial"/>
              </a:rPr>
              <a:t>：</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rPr>
              <a:t>select * from </a:t>
            </a:r>
            <a:r>
              <a:rPr lang="en-US" altLang="zh-CN" b="1" dirty="0" err="1">
                <a:solidFill>
                  <a:srgbClr val="4472C4"/>
                </a:solidFill>
              </a:rPr>
              <a:t>information_schema.processlist</a:t>
            </a:r>
            <a:r>
              <a:rPr lang="en-US" altLang="zh-CN" b="1" dirty="0">
                <a:solidFill>
                  <a:srgbClr val="4472C4"/>
                </a:solidFill>
              </a:rPr>
              <a:t> where id= </a:t>
            </a:r>
            <a:r>
              <a:rPr lang="zh-CN" altLang="en-US" b="1" dirty="0">
                <a:solidFill>
                  <a:srgbClr val="4472C4"/>
                </a:solidFill>
              </a:rPr>
              <a:t>；</a:t>
            </a:r>
            <a:endParaRPr lang="en-US" altLang="zh-CN" b="1" dirty="0">
              <a:solidFill>
                <a:srgbClr val="4472C4"/>
              </a:solidFill>
              <a:cs typeface="汉仪旗黑-55简" panose="00020600040101010101" charset="-128"/>
              <a:sym typeface="Arial"/>
            </a:endParaRPr>
          </a:p>
        </p:txBody>
      </p:sp>
      <p:sp>
        <p:nvSpPr>
          <p:cNvPr id="23" name="TextBox 21"/>
          <p:cNvSpPr txBox="1"/>
          <p:nvPr/>
        </p:nvSpPr>
        <p:spPr>
          <a:xfrm>
            <a:off x="687672" y="747755"/>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数据库基本操作</a:t>
            </a:r>
          </a:p>
        </p:txBody>
      </p:sp>
      <p:sp>
        <p:nvSpPr>
          <p:cNvPr id="24" name="TextBox 21"/>
          <p:cNvSpPr txBox="1"/>
          <p:nvPr/>
        </p:nvSpPr>
        <p:spPr>
          <a:xfrm>
            <a:off x="975727" y="127933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database</a:t>
            </a:r>
          </a:p>
        </p:txBody>
      </p:sp>
      <p:sp>
        <p:nvSpPr>
          <p:cNvPr id="26" name="矩形 25"/>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2" name="矩形: 圆角 17"/>
          <p:cNvSpPr/>
          <p:nvPr/>
        </p:nvSpPr>
        <p:spPr>
          <a:xfrm>
            <a:off x="4772295" y="258966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矩形: 圆角 18"/>
          <p:cNvSpPr/>
          <p:nvPr/>
        </p:nvSpPr>
        <p:spPr>
          <a:xfrm>
            <a:off x="4772294" y="2589661"/>
            <a:ext cx="517609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p:cNvSpPr/>
          <p:nvPr/>
        </p:nvSpPr>
        <p:spPr>
          <a:xfrm>
            <a:off x="5831593" y="2633157"/>
            <a:ext cx="3858168"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查看事务是否堵塞，查看完整</a:t>
            </a:r>
            <a:r>
              <a:rPr lang="en-US" altLang="zh-CN" b="1" dirty="0" err="1">
                <a:solidFill>
                  <a:schemeClr val="accent1"/>
                </a:solidFill>
                <a:cs typeface="+mn-ea"/>
                <a:sym typeface="+mn-lt"/>
              </a:rPr>
              <a:t>sql</a:t>
            </a:r>
            <a:endParaRPr lang="zh-CN" altLang="en-US" b="1" dirty="0">
              <a:solidFill>
                <a:schemeClr val="accent1"/>
              </a:solidFill>
              <a:cs typeface="+mn-ea"/>
              <a:sym typeface="+mn-lt"/>
            </a:endParaRPr>
          </a:p>
        </p:txBody>
      </p:sp>
      <p:sp>
        <p:nvSpPr>
          <p:cNvPr id="15" name="文本框 14"/>
          <p:cNvSpPr txBox="1"/>
          <p:nvPr/>
        </p:nvSpPr>
        <p:spPr>
          <a:xfrm>
            <a:off x="4985347" y="2676246"/>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18" name="等腰三角形 17"/>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椭圆 18"/>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33868600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14"/>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15"/>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1000"/>
                                        <p:tgtEl>
                                          <p:spTgt spid="20"/>
                                        </p:tgtEl>
                                      </p:cBhvr>
                                    </p:animEffect>
                                    <p:anim calcmode="lin" valueType="num">
                                      <p:cBhvr>
                                        <p:cTn id="40" dur="1000" fill="hold"/>
                                        <p:tgtEl>
                                          <p:spTgt spid="20"/>
                                        </p:tgtEl>
                                        <p:attrNameLst>
                                          <p:attrName>ppt_x</p:attrName>
                                        </p:attrNameLst>
                                      </p:cBhvr>
                                      <p:tavLst>
                                        <p:tav tm="0">
                                          <p:val>
                                            <p:strVal val="#ppt_x"/>
                                          </p:val>
                                        </p:tav>
                                        <p:tav tm="100000">
                                          <p:val>
                                            <p:strVal val="#ppt_x"/>
                                          </p:val>
                                        </p:tav>
                                      </p:tavLst>
                                    </p:anim>
                                    <p:anim calcmode="lin" valueType="num">
                                      <p:cBhvr>
                                        <p:cTn id="41" dur="1000" fill="hold"/>
                                        <p:tgtEl>
                                          <p:spTgt spid="20"/>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1000"/>
                                        <p:tgtEl>
                                          <p:spTgt spid="18"/>
                                        </p:tgtEl>
                                      </p:cBhvr>
                                    </p:animEffect>
                                    <p:anim calcmode="lin" valueType="num">
                                      <p:cBhvr>
                                        <p:cTn id="45" dur="1000" fill="hold"/>
                                        <p:tgtEl>
                                          <p:spTgt spid="18"/>
                                        </p:tgtEl>
                                        <p:attrNameLst>
                                          <p:attrName>ppt_x</p:attrName>
                                        </p:attrNameLst>
                                      </p:cBhvr>
                                      <p:tavLst>
                                        <p:tav tm="0">
                                          <p:val>
                                            <p:strVal val="#ppt_x"/>
                                          </p:val>
                                        </p:tav>
                                        <p:tav tm="100000">
                                          <p:val>
                                            <p:strVal val="#ppt_x"/>
                                          </p:val>
                                        </p:tav>
                                      </p:tavLst>
                                    </p:anim>
                                    <p:anim calcmode="lin" valueType="num">
                                      <p:cBhvr>
                                        <p:cTn id="46"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P spid="12" grpId="0" animBg="1"/>
      <p:bldP spid="13" grpId="0" animBg="1"/>
      <p:bldP spid="14" grpId="0"/>
      <p:bldP spid="15" grpId="0"/>
      <p:bldP spid="18" grpId="0" animBg="1"/>
      <p:bldP spid="19" grpId="0" animBg="1"/>
      <p:bldP spid="2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1"/>
          <p:cNvSpPr txBox="1"/>
          <p:nvPr/>
        </p:nvSpPr>
        <p:spPr>
          <a:xfrm>
            <a:off x="687672" y="747755"/>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数据库基本操作</a:t>
            </a:r>
          </a:p>
        </p:txBody>
      </p:sp>
      <p:sp>
        <p:nvSpPr>
          <p:cNvPr id="24" name="TextBox 21"/>
          <p:cNvSpPr txBox="1"/>
          <p:nvPr/>
        </p:nvSpPr>
        <p:spPr>
          <a:xfrm>
            <a:off x="975727" y="127933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Basic operations inside the database</a:t>
            </a:r>
          </a:p>
        </p:txBody>
      </p:sp>
      <p:sp>
        <p:nvSpPr>
          <p:cNvPr id="26" name="矩形 25"/>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圆角 17"/>
          <p:cNvSpPr/>
          <p:nvPr/>
        </p:nvSpPr>
        <p:spPr>
          <a:xfrm>
            <a:off x="5968325" y="134027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8"/>
          <p:cNvSpPr/>
          <p:nvPr/>
        </p:nvSpPr>
        <p:spPr>
          <a:xfrm>
            <a:off x="5968324" y="1340277"/>
            <a:ext cx="509698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20"/>
          <p:cNvSpPr/>
          <p:nvPr/>
        </p:nvSpPr>
        <p:spPr>
          <a:xfrm>
            <a:off x="7027623" y="1383773"/>
            <a:ext cx="380668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查看数据库、</a:t>
            </a:r>
            <a:r>
              <a:rPr lang="en-US" altLang="zh-CN" b="1" dirty="0" err="1">
                <a:solidFill>
                  <a:schemeClr val="accent1"/>
                </a:solidFill>
                <a:cs typeface="+mn-ea"/>
                <a:sym typeface="+mn-lt"/>
              </a:rPr>
              <a:t>nginx</a:t>
            </a:r>
            <a:r>
              <a:rPr lang="zh-CN" altLang="en-US" b="1" dirty="0">
                <a:solidFill>
                  <a:schemeClr val="accent1"/>
                </a:solidFill>
                <a:cs typeface="+mn-ea"/>
                <a:sym typeface="+mn-lt"/>
              </a:rPr>
              <a:t>、</a:t>
            </a:r>
            <a:r>
              <a:rPr lang="en-US" altLang="zh-CN" b="1" dirty="0" err="1">
                <a:solidFill>
                  <a:schemeClr val="accent1"/>
                </a:solidFill>
                <a:cs typeface="+mn-ea"/>
                <a:sym typeface="+mn-lt"/>
              </a:rPr>
              <a:t>redis</a:t>
            </a:r>
            <a:r>
              <a:rPr lang="zh-CN" altLang="en-US" b="1" dirty="0">
                <a:solidFill>
                  <a:schemeClr val="accent1"/>
                </a:solidFill>
                <a:cs typeface="+mn-ea"/>
                <a:sym typeface="+mn-lt"/>
              </a:rPr>
              <a:t>进程</a:t>
            </a:r>
          </a:p>
        </p:txBody>
      </p:sp>
      <p:sp>
        <p:nvSpPr>
          <p:cNvPr id="22" name="文本框 21"/>
          <p:cNvSpPr txBox="1"/>
          <p:nvPr/>
        </p:nvSpPr>
        <p:spPr>
          <a:xfrm>
            <a:off x="6181377" y="1426862"/>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27" name="文本框 6"/>
          <p:cNvSpPr txBox="1"/>
          <p:nvPr>
            <p:custDataLst>
              <p:tags r:id="rId1"/>
            </p:custDataLst>
          </p:nvPr>
        </p:nvSpPr>
        <p:spPr>
          <a:xfrm>
            <a:off x="814471" y="1995136"/>
            <a:ext cx="9061049" cy="341632"/>
          </a:xfrm>
          <a:prstGeom prst="rect">
            <a:avLst/>
          </a:prstGeom>
          <a:noFill/>
          <a:effectLst/>
        </p:spPr>
        <p:txBody>
          <a:bodyPr wrap="square" rtlCol="0" anchor="ctr">
            <a:spAutoFit/>
          </a:bodyPr>
          <a:lstStyle/>
          <a:p>
            <a:pPr>
              <a:lnSpc>
                <a:spcPct val="90000"/>
              </a:lnSpc>
            </a:pPr>
            <a:r>
              <a:rPr lang="zh-CN" altLang="en-US" b="1" dirty="0">
                <a:solidFill>
                  <a:srgbClr val="4472C4"/>
                </a:solidFill>
                <a:latin typeface="Arial"/>
                <a:ea typeface="微软雅黑"/>
                <a:cs typeface="汉仪旗黑-55简" panose="00020600040101010101" charset="-128"/>
                <a:sym typeface="Arial"/>
              </a:rPr>
              <a:t>登录数据库服务器：</a:t>
            </a:r>
            <a:r>
              <a:rPr lang="en-US" altLang="zh-CN" b="1" dirty="0" err="1">
                <a:solidFill>
                  <a:srgbClr val="4472C4"/>
                </a:solidFill>
                <a:latin typeface="Arial"/>
                <a:ea typeface="微软雅黑"/>
                <a:cs typeface="汉仪旗黑-55简" panose="00020600040101010101" charset="-128"/>
                <a:sym typeface="Arial"/>
              </a:rPr>
              <a:t>ps</a:t>
            </a:r>
            <a:r>
              <a:rPr lang="en-US" altLang="zh-CN" b="1" dirty="0">
                <a:solidFill>
                  <a:srgbClr val="4472C4"/>
                </a:solidFill>
                <a:latin typeface="Arial"/>
                <a:ea typeface="微软雅黑"/>
                <a:cs typeface="汉仪旗黑-55简" panose="00020600040101010101" charset="-128"/>
                <a:sym typeface="Arial"/>
              </a:rPr>
              <a:t> –</a:t>
            </a:r>
            <a:r>
              <a:rPr lang="en-US" altLang="zh-CN" b="1" dirty="0" err="1">
                <a:solidFill>
                  <a:srgbClr val="4472C4"/>
                </a:solidFill>
                <a:latin typeface="Arial"/>
                <a:ea typeface="微软雅黑"/>
                <a:cs typeface="汉仪旗黑-55简" panose="00020600040101010101" charset="-128"/>
                <a:sym typeface="Arial"/>
              </a:rPr>
              <a:t>ef</a:t>
            </a:r>
            <a:r>
              <a:rPr lang="en-US" altLang="zh-CN" b="1" dirty="0">
                <a:solidFill>
                  <a:srgbClr val="4472C4"/>
                </a:solidFill>
                <a:latin typeface="Arial"/>
                <a:ea typeface="微软雅黑"/>
                <a:cs typeface="汉仪旗黑-55简" panose="00020600040101010101" charset="-128"/>
                <a:sym typeface="Arial"/>
              </a:rPr>
              <a:t> | </a:t>
            </a:r>
            <a:r>
              <a:rPr lang="en-US" altLang="zh-CN" b="1" dirty="0" err="1">
                <a:solidFill>
                  <a:srgbClr val="4472C4"/>
                </a:solidFill>
                <a:latin typeface="Arial"/>
                <a:ea typeface="微软雅黑"/>
                <a:cs typeface="汉仪旗黑-55简" panose="00020600040101010101" charset="-128"/>
                <a:sym typeface="Arial"/>
              </a:rPr>
              <a:t>grep</a:t>
            </a:r>
            <a:r>
              <a:rPr lang="en-US" altLang="zh-CN" b="1" dirty="0">
                <a:solidFill>
                  <a:srgbClr val="4472C4"/>
                </a:solidFill>
                <a:latin typeface="Arial"/>
                <a:ea typeface="微软雅黑"/>
                <a:cs typeface="汉仪旗黑-55简" panose="00020600040101010101" charset="-128"/>
                <a:sym typeface="Arial"/>
              </a:rPr>
              <a:t> </a:t>
            </a:r>
            <a:r>
              <a:rPr lang="en-US" altLang="zh-CN" b="1" dirty="0" err="1">
                <a:solidFill>
                  <a:srgbClr val="4472C4"/>
                </a:solidFill>
                <a:latin typeface="Arial"/>
                <a:ea typeface="微软雅黑"/>
                <a:cs typeface="汉仪旗黑-55简" panose="00020600040101010101" charset="-128"/>
                <a:sym typeface="Arial"/>
              </a:rPr>
              <a:t>mysql</a:t>
            </a:r>
            <a:r>
              <a:rPr lang="en-US" altLang="zh-CN" b="1" dirty="0">
                <a:solidFill>
                  <a:srgbClr val="4472C4"/>
                </a:solidFill>
                <a:latin typeface="Arial"/>
                <a:ea typeface="微软雅黑"/>
                <a:cs typeface="汉仪旗黑-55简" panose="00020600040101010101" charset="-128"/>
                <a:sym typeface="Arial"/>
              </a:rPr>
              <a:t>  </a:t>
            </a:r>
            <a:r>
              <a:rPr lang="zh-CN" altLang="en-US" b="1" dirty="0">
                <a:solidFill>
                  <a:srgbClr val="4472C4"/>
                </a:solidFill>
                <a:latin typeface="Arial"/>
                <a:ea typeface="微软雅黑"/>
                <a:cs typeface="汉仪旗黑-55简" panose="00020600040101010101" charset="-128"/>
                <a:sym typeface="Arial"/>
              </a:rPr>
              <a:t>查看数据库服务是否正常启动</a:t>
            </a:r>
          </a:p>
        </p:txBody>
      </p:sp>
      <p:pic>
        <p:nvPicPr>
          <p:cNvPr id="28" name="图片 27"/>
          <p:cNvPicPr/>
          <p:nvPr/>
        </p:nvPicPr>
        <p:blipFill>
          <a:blip r:embed="rId5"/>
          <a:stretch>
            <a:fillRect/>
          </a:stretch>
        </p:blipFill>
        <p:spPr>
          <a:xfrm>
            <a:off x="814472" y="3872911"/>
            <a:ext cx="9910928" cy="794503"/>
          </a:xfrm>
          <a:prstGeom prst="rect">
            <a:avLst/>
          </a:prstGeom>
          <a:ln>
            <a:noFill/>
          </a:ln>
          <a:effectLst>
            <a:outerShdw blurRad="190500" algn="tl" rotWithShape="0">
              <a:srgbClr val="000000">
                <a:alpha val="70000"/>
              </a:srgbClr>
            </a:outerShdw>
          </a:effectLst>
        </p:spPr>
      </p:pic>
      <p:sp>
        <p:nvSpPr>
          <p:cNvPr id="29" name="文本框 28"/>
          <p:cNvSpPr txBox="1"/>
          <p:nvPr>
            <p:custDataLst>
              <p:tags r:id="rId2"/>
            </p:custDataLst>
          </p:nvPr>
        </p:nvSpPr>
        <p:spPr>
          <a:xfrm>
            <a:off x="814472" y="4868688"/>
            <a:ext cx="9527852" cy="341632"/>
          </a:xfrm>
          <a:prstGeom prst="rect">
            <a:avLst/>
          </a:prstGeom>
          <a:noFill/>
          <a:effectLst/>
        </p:spPr>
        <p:txBody>
          <a:bodyPr wrap="square" rtlCol="0" anchor="ctr">
            <a:spAutoFit/>
          </a:bodyPr>
          <a:lstStyle/>
          <a:p>
            <a:pPr>
              <a:lnSpc>
                <a:spcPct val="90000"/>
              </a:lnSpc>
            </a:pPr>
            <a:r>
              <a:rPr lang="zh-CN" altLang="en-US" b="1" dirty="0">
                <a:solidFill>
                  <a:srgbClr val="4472C4"/>
                </a:solidFill>
                <a:latin typeface="Arial"/>
                <a:ea typeface="微软雅黑"/>
                <a:cs typeface="汉仪旗黑-55简" panose="00020600040101010101" charset="-128"/>
                <a:sym typeface="Arial"/>
              </a:rPr>
              <a:t>登录</a:t>
            </a:r>
            <a:r>
              <a:rPr lang="en-US" altLang="zh-CN" b="1" dirty="0" err="1">
                <a:solidFill>
                  <a:srgbClr val="4472C4"/>
                </a:solidFill>
                <a:latin typeface="Arial"/>
                <a:ea typeface="微软雅黑"/>
                <a:cs typeface="汉仪旗黑-55简" panose="00020600040101010101" charset="-128"/>
                <a:sym typeface="Arial"/>
              </a:rPr>
              <a:t>nignx</a:t>
            </a:r>
            <a:r>
              <a:rPr lang="zh-CN" altLang="en-US" b="1" dirty="0">
                <a:solidFill>
                  <a:srgbClr val="4472C4"/>
                </a:solidFill>
                <a:latin typeface="Arial"/>
                <a:ea typeface="微软雅黑"/>
                <a:cs typeface="汉仪旗黑-55简" panose="00020600040101010101" charset="-128"/>
                <a:sym typeface="Arial"/>
              </a:rPr>
              <a:t>服务器：</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ps</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ef</a:t>
            </a:r>
            <a:r>
              <a:rPr lang="en-US" altLang="zh-CN" b="1" dirty="0">
                <a:solidFill>
                  <a:srgbClr val="4472C4"/>
                </a:solidFill>
                <a:cs typeface="汉仪旗黑-55简" panose="00020600040101010101" charset="-128"/>
                <a:sym typeface="Arial"/>
              </a:rPr>
              <a:t> | </a:t>
            </a:r>
            <a:r>
              <a:rPr lang="en-US" altLang="zh-CN" b="1" dirty="0" err="1">
                <a:solidFill>
                  <a:srgbClr val="4472C4"/>
                </a:solidFill>
                <a:cs typeface="汉仪旗黑-55简" panose="00020600040101010101" charset="-128"/>
                <a:sym typeface="Arial"/>
              </a:rPr>
              <a:t>grep</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nginx</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查看</a:t>
            </a:r>
            <a:r>
              <a:rPr lang="en-US" altLang="zh-CN" b="1" dirty="0" err="1">
                <a:solidFill>
                  <a:srgbClr val="4472C4"/>
                </a:solidFill>
                <a:cs typeface="汉仪旗黑-55简" panose="00020600040101010101" charset="-128"/>
                <a:sym typeface="Arial"/>
              </a:rPr>
              <a:t>nginx</a:t>
            </a:r>
            <a:r>
              <a:rPr lang="zh-CN" altLang="en-US" b="1" dirty="0">
                <a:solidFill>
                  <a:srgbClr val="4472C4"/>
                </a:solidFill>
                <a:cs typeface="汉仪旗黑-55简" panose="00020600040101010101" charset="-128"/>
                <a:sym typeface="Arial"/>
              </a:rPr>
              <a:t>服务是否正常启动</a:t>
            </a:r>
          </a:p>
        </p:txBody>
      </p:sp>
      <p:sp>
        <p:nvSpPr>
          <p:cNvPr id="30" name="文本框 6"/>
          <p:cNvSpPr txBox="1"/>
          <p:nvPr>
            <p:custDataLst>
              <p:tags r:id="rId3"/>
            </p:custDataLst>
          </p:nvPr>
        </p:nvSpPr>
        <p:spPr>
          <a:xfrm>
            <a:off x="814471" y="3359159"/>
            <a:ext cx="10019831" cy="341632"/>
          </a:xfrm>
          <a:prstGeom prst="rect">
            <a:avLst/>
          </a:prstGeom>
          <a:noFill/>
          <a:effectLst/>
        </p:spPr>
        <p:txBody>
          <a:bodyPr wrap="square" rtlCol="0" anchor="ctr">
            <a:spAutoFit/>
          </a:bodyPr>
          <a:lstStyle/>
          <a:p>
            <a:pPr>
              <a:lnSpc>
                <a:spcPct val="90000"/>
              </a:lnSpc>
            </a:pPr>
            <a:r>
              <a:rPr lang="zh-CN" altLang="en-US" b="1" dirty="0">
                <a:solidFill>
                  <a:srgbClr val="4472C4"/>
                </a:solidFill>
                <a:latin typeface="Arial"/>
                <a:ea typeface="微软雅黑"/>
                <a:cs typeface="汉仪旗黑-55简" panose="00020600040101010101" charset="-128"/>
                <a:sym typeface="Arial"/>
              </a:rPr>
              <a:t>登录</a:t>
            </a:r>
            <a:r>
              <a:rPr lang="en-US" altLang="zh-CN" b="1" dirty="0" err="1">
                <a:solidFill>
                  <a:srgbClr val="4472C4"/>
                </a:solidFill>
                <a:latin typeface="Arial"/>
                <a:ea typeface="微软雅黑"/>
                <a:cs typeface="汉仪旗黑-55简" panose="00020600040101010101" charset="-128"/>
                <a:sym typeface="Arial"/>
              </a:rPr>
              <a:t>redis</a:t>
            </a:r>
            <a:r>
              <a:rPr lang="zh-CN" altLang="en-US" b="1" dirty="0">
                <a:solidFill>
                  <a:srgbClr val="4472C4"/>
                </a:solidFill>
                <a:latin typeface="Arial"/>
                <a:ea typeface="微软雅黑"/>
                <a:cs typeface="汉仪旗黑-55简" panose="00020600040101010101" charset="-128"/>
                <a:sym typeface="Arial"/>
              </a:rPr>
              <a:t>服务器：</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ps</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ef</a:t>
            </a:r>
            <a:r>
              <a:rPr lang="en-US" altLang="zh-CN" b="1" dirty="0">
                <a:solidFill>
                  <a:srgbClr val="4472C4"/>
                </a:solidFill>
                <a:cs typeface="汉仪旗黑-55简" panose="00020600040101010101" charset="-128"/>
                <a:sym typeface="Arial"/>
              </a:rPr>
              <a:t> | </a:t>
            </a:r>
            <a:r>
              <a:rPr lang="en-US" altLang="zh-CN" b="1" dirty="0" err="1">
                <a:solidFill>
                  <a:srgbClr val="4472C4"/>
                </a:solidFill>
                <a:cs typeface="汉仪旗黑-55简" panose="00020600040101010101" charset="-128"/>
                <a:sym typeface="Arial"/>
              </a:rPr>
              <a:t>grep</a:t>
            </a:r>
            <a:r>
              <a:rPr lang="en-US" altLang="zh-CN" b="1" dirty="0">
                <a:solidFill>
                  <a:srgbClr val="4472C4"/>
                </a:solidFill>
                <a:cs typeface="汉仪旗黑-55简" panose="00020600040101010101" charset="-128"/>
                <a:sym typeface="Arial"/>
              </a:rPr>
              <a:t> </a:t>
            </a:r>
            <a:r>
              <a:rPr lang="en-US" altLang="zh-CN" b="1" dirty="0" err="1">
                <a:solidFill>
                  <a:srgbClr val="4472C4"/>
                </a:solidFill>
                <a:cs typeface="汉仪旗黑-55简" panose="00020600040101010101" charset="-128"/>
                <a:sym typeface="Arial"/>
              </a:rPr>
              <a:t>redis</a:t>
            </a:r>
            <a:r>
              <a:rPr lang="en-US" altLang="zh-CN" b="1" dirty="0">
                <a:solidFill>
                  <a:srgbClr val="4472C4"/>
                </a:solidFill>
                <a:cs typeface="汉仪旗黑-55简" panose="00020600040101010101" charset="-128"/>
                <a:sym typeface="Arial"/>
              </a:rPr>
              <a:t>  </a:t>
            </a:r>
            <a:r>
              <a:rPr lang="zh-CN" altLang="en-US" b="1" dirty="0">
                <a:solidFill>
                  <a:srgbClr val="4472C4"/>
                </a:solidFill>
                <a:cs typeface="汉仪旗黑-55简" panose="00020600040101010101" charset="-128"/>
                <a:sym typeface="Arial"/>
              </a:rPr>
              <a:t>查看</a:t>
            </a:r>
            <a:r>
              <a:rPr lang="en-US" altLang="zh-CN" b="1" dirty="0" err="1">
                <a:solidFill>
                  <a:srgbClr val="4472C4"/>
                </a:solidFill>
                <a:cs typeface="汉仪旗黑-55简" panose="00020600040101010101" charset="-128"/>
                <a:sym typeface="Arial"/>
              </a:rPr>
              <a:t>redis</a:t>
            </a:r>
            <a:r>
              <a:rPr lang="zh-CN" altLang="en-US" b="1" dirty="0">
                <a:solidFill>
                  <a:srgbClr val="4472C4"/>
                </a:solidFill>
                <a:cs typeface="汉仪旗黑-55简" panose="00020600040101010101" charset="-128"/>
                <a:sym typeface="Arial"/>
              </a:rPr>
              <a:t>服务是否正常</a:t>
            </a:r>
            <a:r>
              <a:rPr lang="zh-CN" altLang="en-US" b="1" dirty="0" smtClean="0">
                <a:solidFill>
                  <a:srgbClr val="4472C4"/>
                </a:solidFill>
                <a:cs typeface="汉仪旗黑-55简" panose="00020600040101010101" charset="-128"/>
                <a:sym typeface="Arial"/>
              </a:rPr>
              <a:t>启动</a:t>
            </a:r>
            <a:r>
              <a:rPr lang="en-US" altLang="zh-CN" b="1" dirty="0" smtClean="0">
                <a:solidFill>
                  <a:srgbClr val="4472C4"/>
                </a:solidFill>
                <a:cs typeface="汉仪旗黑-55简" panose="00020600040101010101" charset="-128"/>
                <a:sym typeface="Arial"/>
              </a:rPr>
              <a:t>(</a:t>
            </a:r>
            <a:r>
              <a:rPr lang="zh-CN" altLang="en-US" b="1" dirty="0" smtClean="0">
                <a:solidFill>
                  <a:srgbClr val="4472C4"/>
                </a:solidFill>
                <a:cs typeface="汉仪旗黑-55简" panose="00020600040101010101" charset="-128"/>
                <a:sym typeface="Arial"/>
              </a:rPr>
              <a:t>非容器化运行</a:t>
            </a:r>
            <a:r>
              <a:rPr lang="en-US" altLang="zh-CN" b="1" dirty="0" smtClean="0">
                <a:solidFill>
                  <a:srgbClr val="4472C4"/>
                </a:solidFill>
                <a:cs typeface="汉仪旗黑-55简" panose="00020600040101010101" charset="-128"/>
                <a:sym typeface="Arial"/>
              </a:rPr>
              <a:t>)</a:t>
            </a:r>
            <a:endParaRPr lang="zh-CN" altLang="en-US" b="1" dirty="0">
              <a:solidFill>
                <a:srgbClr val="4472C4"/>
              </a:solidFill>
              <a:cs typeface="汉仪旗黑-55简" panose="00020600040101010101" charset="-128"/>
              <a:sym typeface="Arial"/>
            </a:endParaRPr>
          </a:p>
        </p:txBody>
      </p:sp>
      <p:pic>
        <p:nvPicPr>
          <p:cNvPr id="31" name="图片 30"/>
          <p:cNvPicPr/>
          <p:nvPr/>
        </p:nvPicPr>
        <p:blipFill>
          <a:blip r:embed="rId6"/>
          <a:stretch>
            <a:fillRect/>
          </a:stretch>
        </p:blipFill>
        <p:spPr>
          <a:xfrm>
            <a:off x="814472" y="2508888"/>
            <a:ext cx="10346251" cy="678151"/>
          </a:xfrm>
          <a:prstGeom prst="rect">
            <a:avLst/>
          </a:prstGeom>
          <a:ln>
            <a:noFill/>
          </a:ln>
          <a:effectLst>
            <a:outerShdw blurRad="190500" algn="tl" rotWithShape="0">
              <a:srgbClr val="000000">
                <a:alpha val="70000"/>
              </a:srgbClr>
            </a:outerShdw>
          </a:effectLst>
        </p:spPr>
      </p:pic>
      <p:pic>
        <p:nvPicPr>
          <p:cNvPr id="32" name="图片 31"/>
          <p:cNvPicPr/>
          <p:nvPr/>
        </p:nvPicPr>
        <p:blipFill>
          <a:blip r:embed="rId7"/>
          <a:stretch>
            <a:fillRect/>
          </a:stretch>
        </p:blipFill>
        <p:spPr>
          <a:xfrm>
            <a:off x="814472" y="5411594"/>
            <a:ext cx="10163230" cy="778799"/>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423332208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1000"/>
                                        <p:tgtEl>
                                          <p:spTgt spid="26"/>
                                        </p:tgtEl>
                                      </p:cBhvr>
                                    </p:animEffect>
                                    <p:anim calcmode="lin" valueType="num">
                                      <p:cBhvr>
                                        <p:cTn id="18" dur="1000" fill="hold"/>
                                        <p:tgtEl>
                                          <p:spTgt spid="26"/>
                                        </p:tgtEl>
                                        <p:attrNameLst>
                                          <p:attrName>ppt_x</p:attrName>
                                        </p:attrNameLst>
                                      </p:cBhvr>
                                      <p:tavLst>
                                        <p:tav tm="0">
                                          <p:val>
                                            <p:strVal val="#ppt_x"/>
                                          </p:val>
                                        </p:tav>
                                        <p:tav tm="100000">
                                          <p:val>
                                            <p:strVal val="#ppt_x"/>
                                          </p:val>
                                        </p:tav>
                                      </p:tavLst>
                                    </p:anim>
                                    <p:anim calcmode="lin" valueType="num">
                                      <p:cBhvr>
                                        <p:cTn id="1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6" grpId="0" animBg="1"/>
      <p:bldP spid="16" grpId="0" animBg="1"/>
      <p:bldP spid="17" grpId="0" animBg="1"/>
      <p:bldP spid="21" grpId="0"/>
      <p:bldP spid="2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5</a:t>
            </a:r>
            <a:endParaRPr lang="zh-CN" altLang="en-US" sz="16600" b="1" dirty="0">
              <a:solidFill>
                <a:schemeClr val="accent1"/>
              </a:solidFill>
              <a:cs typeface="+mn-ea"/>
              <a:sym typeface="+mn-lt"/>
            </a:endParaRPr>
          </a:p>
        </p:txBody>
      </p:sp>
      <p:sp>
        <p:nvSpPr>
          <p:cNvPr id="4" name="TextBox 21"/>
          <p:cNvSpPr txBox="1"/>
          <p:nvPr/>
        </p:nvSpPr>
        <p:spPr>
          <a:xfrm>
            <a:off x="4236714" y="2698334"/>
            <a:ext cx="6283973" cy="1107996"/>
          </a:xfrm>
          <a:prstGeom prst="rect">
            <a:avLst/>
          </a:prstGeom>
          <a:noFill/>
        </p:spPr>
        <p:txBody>
          <a:bodyPr wrap="square" rtlCol="0">
            <a:spAutoFit/>
          </a:bodyPr>
          <a:lstStyle/>
          <a:p>
            <a:pPr algn="ctr"/>
            <a:r>
              <a:rPr lang="zh-CN" altLang="en-US" sz="6600" b="1" dirty="0">
                <a:solidFill>
                  <a:schemeClr val="accent1"/>
                </a:solidFill>
                <a:effectLst>
                  <a:outerShdw blurRad="254000" dist="101600" dir="5400000" algn="ctr" rotWithShape="0">
                    <a:srgbClr val="000000">
                      <a:alpha val="15000"/>
                    </a:srgbClr>
                  </a:outerShdw>
                </a:effectLst>
                <a:cs typeface="+mn-ea"/>
                <a:sym typeface="+mn-lt"/>
              </a:rPr>
              <a:t>业务访问问题</a:t>
            </a: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a:solidFill>
                  <a:schemeClr val="accent1"/>
                </a:solidFill>
                <a:cs typeface="+mn-ea"/>
                <a:sym typeface="+mn-lt"/>
              </a:rPr>
              <a:t>Business access issues</a:t>
            </a: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00217924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0" name="矩形: 圆角 9"/>
          <p:cNvSpPr/>
          <p:nvPr/>
        </p:nvSpPr>
        <p:spPr>
          <a:xfrm>
            <a:off x="4608566" y="166765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4608567" y="1667656"/>
            <a:ext cx="6257000"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5230264" y="1719293"/>
            <a:ext cx="5566980"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客户提供</a:t>
            </a:r>
            <a:r>
              <a:rPr lang="en-US" altLang="zh-CN" b="1" dirty="0" err="1">
                <a:solidFill>
                  <a:schemeClr val="accent1"/>
                </a:solidFill>
                <a:cs typeface="+mn-ea"/>
                <a:sym typeface="+mn-lt"/>
              </a:rPr>
              <a:t>vpn</a:t>
            </a:r>
            <a:r>
              <a:rPr lang="zh-CN" altLang="en-US" b="1" dirty="0">
                <a:solidFill>
                  <a:schemeClr val="accent1"/>
                </a:solidFill>
                <a:cs typeface="+mn-ea"/>
                <a:sym typeface="+mn-lt"/>
              </a:rPr>
              <a:t>、服务器</a:t>
            </a:r>
            <a:r>
              <a:rPr lang="en-US" altLang="zh-CN" b="1" dirty="0" err="1">
                <a:solidFill>
                  <a:schemeClr val="accent1"/>
                </a:solidFill>
                <a:cs typeface="+mn-ea"/>
                <a:sym typeface="+mn-lt"/>
              </a:rPr>
              <a:t>ip</a:t>
            </a:r>
            <a:r>
              <a:rPr lang="zh-CN" altLang="en-US" b="1" dirty="0">
                <a:solidFill>
                  <a:schemeClr val="accent1"/>
                </a:solidFill>
                <a:cs typeface="+mn-ea"/>
                <a:sym typeface="+mn-lt"/>
              </a:rPr>
              <a:t>、账号密码，如何登陆</a:t>
            </a:r>
          </a:p>
        </p:txBody>
      </p:sp>
      <p:sp>
        <p:nvSpPr>
          <p:cNvPr id="24" name="文本框 23"/>
          <p:cNvSpPr txBox="1"/>
          <p:nvPr/>
        </p:nvSpPr>
        <p:spPr>
          <a:xfrm>
            <a:off x="4822068" y="1748083"/>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 name="矩形 1"/>
          <p:cNvSpPr/>
          <p:nvPr/>
        </p:nvSpPr>
        <p:spPr>
          <a:xfrm>
            <a:off x="4934373" y="2385407"/>
            <a:ext cx="5788954" cy="3416320"/>
          </a:xfrm>
          <a:prstGeom prst="rect">
            <a:avLst/>
          </a:prstGeom>
        </p:spPr>
        <p:txBody>
          <a:bodyPr wrap="square">
            <a:spAutoFit/>
          </a:bodyPr>
          <a:lstStyle/>
          <a:p>
            <a:pPr>
              <a:lnSpc>
                <a:spcPct val="150000"/>
              </a:lnSpc>
            </a:pPr>
            <a:r>
              <a:rPr lang="zh-CN" altLang="en-US" b="1" dirty="0" smtClean="0">
                <a:solidFill>
                  <a:srgbClr val="4472C4"/>
                </a:solidFill>
              </a:rPr>
              <a:t>现在我们拿到一个服务器的信息，如何登陆？</a:t>
            </a:r>
            <a:endParaRPr lang="en-US" altLang="zh-CN" b="1" dirty="0" smtClean="0">
              <a:solidFill>
                <a:srgbClr val="4472C4"/>
              </a:solidFill>
            </a:endParaRPr>
          </a:p>
          <a:p>
            <a:pPr>
              <a:lnSpc>
                <a:spcPct val="150000"/>
              </a:lnSpc>
            </a:pPr>
            <a:r>
              <a:rPr lang="zh-CN" altLang="en-US" b="1" dirty="0" smtClean="0">
                <a:solidFill>
                  <a:srgbClr val="4472C4"/>
                </a:solidFill>
              </a:rPr>
              <a:t>演示</a:t>
            </a:r>
            <a:r>
              <a:rPr lang="zh-CN" altLang="en-US" b="1" dirty="0">
                <a:solidFill>
                  <a:srgbClr val="4472C4"/>
                </a:solidFill>
              </a:rPr>
              <a:t>示例</a:t>
            </a:r>
            <a:r>
              <a:rPr lang="en-US" altLang="zh-CN" b="1" dirty="0">
                <a:solidFill>
                  <a:srgbClr val="4472C4"/>
                </a:solidFill>
              </a:rPr>
              <a:t>1</a:t>
            </a:r>
            <a:r>
              <a:rPr lang="zh-CN" altLang="en-US" b="1" dirty="0">
                <a:solidFill>
                  <a:srgbClr val="4472C4"/>
                </a:solidFill>
              </a:rPr>
              <a:t>：</a:t>
            </a:r>
            <a:endParaRPr lang="en-US" altLang="zh-CN" b="1" dirty="0">
              <a:solidFill>
                <a:srgbClr val="4472C4"/>
              </a:solidFill>
            </a:endParaRPr>
          </a:p>
          <a:p>
            <a:pPr>
              <a:lnSpc>
                <a:spcPct val="150000"/>
              </a:lnSpc>
            </a:pPr>
            <a:r>
              <a:rPr lang="en-US" altLang="zh-CN" b="1" dirty="0" err="1">
                <a:solidFill>
                  <a:srgbClr val="4472C4"/>
                </a:solidFill>
              </a:rPr>
              <a:t>vpn</a:t>
            </a:r>
            <a:r>
              <a:rPr lang="zh-CN" altLang="en-US" b="1" dirty="0">
                <a:solidFill>
                  <a:srgbClr val="4472C4"/>
                </a:solidFill>
              </a:rPr>
              <a:t>地址：</a:t>
            </a:r>
            <a:endParaRPr lang="en-US" altLang="zh-CN" b="1" dirty="0">
              <a:solidFill>
                <a:srgbClr val="4472C4"/>
              </a:solidFill>
            </a:endParaRPr>
          </a:p>
          <a:p>
            <a:pPr>
              <a:lnSpc>
                <a:spcPct val="150000"/>
              </a:lnSpc>
            </a:pPr>
            <a:r>
              <a:rPr lang="en-US" altLang="zh-CN" b="1" dirty="0">
                <a:solidFill>
                  <a:srgbClr val="4472C4"/>
                </a:solidFill>
              </a:rPr>
              <a:t>https://</a:t>
            </a:r>
            <a:r>
              <a:rPr lang="en-US" altLang="zh-CN" b="1" dirty="0" smtClean="0">
                <a:solidFill>
                  <a:srgbClr val="4472C4"/>
                </a:solidFill>
              </a:rPr>
              <a:t>218.59.XXX.XXX:10443/portal</a:t>
            </a:r>
            <a:r>
              <a:rPr lang="en-US" altLang="zh-CN" b="1" dirty="0">
                <a:solidFill>
                  <a:srgbClr val="4472C4"/>
                </a:solidFill>
              </a:rPr>
              <a:t>/#!/login</a:t>
            </a:r>
            <a:br>
              <a:rPr lang="en-US" altLang="zh-CN" b="1" dirty="0">
                <a:solidFill>
                  <a:srgbClr val="4472C4"/>
                </a:solidFill>
              </a:rPr>
            </a:br>
            <a:r>
              <a:rPr lang="zh-CN" altLang="en-US" b="1" dirty="0">
                <a:solidFill>
                  <a:srgbClr val="4472C4"/>
                </a:solidFill>
              </a:rPr>
              <a:t>账号：</a:t>
            </a:r>
            <a:r>
              <a:rPr lang="en-US" altLang="zh-CN" b="1" dirty="0" err="1">
                <a:solidFill>
                  <a:srgbClr val="4472C4"/>
                </a:solidFill>
              </a:rPr>
              <a:t>hrm</a:t>
            </a:r>
            <a:r>
              <a:rPr lang="en-US" altLang="zh-CN" b="1" dirty="0">
                <a:solidFill>
                  <a:srgbClr val="4472C4"/>
                </a:solidFill>
              </a:rPr>
              <a:t/>
            </a:r>
            <a:br>
              <a:rPr lang="en-US" altLang="zh-CN" b="1" dirty="0">
                <a:solidFill>
                  <a:srgbClr val="4472C4"/>
                </a:solidFill>
              </a:rPr>
            </a:br>
            <a:r>
              <a:rPr lang="zh-CN" altLang="en-US" b="1" dirty="0">
                <a:solidFill>
                  <a:srgbClr val="4472C4"/>
                </a:solidFill>
              </a:rPr>
              <a:t>密码</a:t>
            </a:r>
            <a:r>
              <a:rPr lang="zh-CN" altLang="en-US" b="1" dirty="0" smtClean="0">
                <a:solidFill>
                  <a:srgbClr val="4472C4"/>
                </a:solidFill>
              </a:rPr>
              <a:t>：</a:t>
            </a:r>
            <a:r>
              <a:rPr lang="en-US" altLang="zh-CN" b="1" dirty="0" smtClean="0">
                <a:solidFill>
                  <a:srgbClr val="4472C4"/>
                </a:solidFill>
              </a:rPr>
              <a:t>XXXXXXX</a:t>
            </a:r>
          </a:p>
          <a:p>
            <a:pPr>
              <a:lnSpc>
                <a:spcPct val="150000"/>
              </a:lnSpc>
            </a:pPr>
            <a:r>
              <a:rPr lang="zh-CN" altLang="en-US" b="1" dirty="0" smtClean="0">
                <a:solidFill>
                  <a:srgbClr val="4472C4"/>
                </a:solidFill>
              </a:rPr>
              <a:t>服务器</a:t>
            </a:r>
            <a:r>
              <a:rPr lang="en-US" altLang="zh-CN" b="1" dirty="0" err="1">
                <a:solidFill>
                  <a:srgbClr val="4472C4"/>
                </a:solidFill>
              </a:rPr>
              <a:t>ip</a:t>
            </a:r>
            <a:r>
              <a:rPr lang="zh-CN" altLang="en-US" b="1" dirty="0" smtClean="0">
                <a:solidFill>
                  <a:srgbClr val="4472C4"/>
                </a:solidFill>
              </a:rPr>
              <a:t>：</a:t>
            </a:r>
            <a:r>
              <a:rPr lang="en-US" altLang="zh-CN" b="1" dirty="0" smtClean="0">
                <a:solidFill>
                  <a:srgbClr val="4472C4"/>
                </a:solidFill>
              </a:rPr>
              <a:t>43</a:t>
            </a:r>
            <a:r>
              <a:rPr lang="en-US" altLang="zh-CN" b="1" dirty="0">
                <a:solidFill>
                  <a:srgbClr val="4472C4"/>
                </a:solidFill>
              </a:rPr>
              <a:t>.</a:t>
            </a:r>
            <a:r>
              <a:rPr lang="en-US" altLang="zh-CN" b="1" dirty="0" smtClean="0">
                <a:solidFill>
                  <a:srgbClr val="4472C4"/>
                </a:solidFill>
              </a:rPr>
              <a:t>136.40.197</a:t>
            </a:r>
            <a:endParaRPr lang="en-US" altLang="zh-CN" b="1" dirty="0">
              <a:solidFill>
                <a:srgbClr val="4472C4"/>
              </a:solidFill>
            </a:endParaRPr>
          </a:p>
          <a:p>
            <a:pPr>
              <a:lnSpc>
                <a:spcPct val="150000"/>
              </a:lnSpc>
            </a:pPr>
            <a:r>
              <a:rPr lang="zh-CN" altLang="en-US" b="1" dirty="0">
                <a:solidFill>
                  <a:srgbClr val="4472C4"/>
                </a:solidFill>
              </a:rPr>
              <a:t>服务器账号密码</a:t>
            </a:r>
            <a:r>
              <a:rPr lang="zh-CN" altLang="en-US" b="1" dirty="0" smtClean="0">
                <a:solidFill>
                  <a:srgbClr val="4472C4"/>
                </a:solidFill>
              </a:rPr>
              <a:t>：</a:t>
            </a:r>
            <a:r>
              <a:rPr lang="en-US" altLang="zh-CN" b="1" dirty="0" err="1">
                <a:solidFill>
                  <a:srgbClr val="4472C4"/>
                </a:solidFill>
              </a:rPr>
              <a:t>ubuntu</a:t>
            </a:r>
            <a:r>
              <a:rPr lang="en-US" altLang="zh-CN" b="1" dirty="0" smtClean="0">
                <a:solidFill>
                  <a:srgbClr val="4472C4"/>
                </a:solidFill>
              </a:rPr>
              <a:t> </a:t>
            </a:r>
            <a:r>
              <a:rPr lang="en-US" altLang="zh-CN" b="1" dirty="0">
                <a:solidFill>
                  <a:srgbClr val="4472C4"/>
                </a:solidFill>
              </a:rPr>
              <a:t>/ </a:t>
            </a:r>
            <a:r>
              <a:rPr lang="en-US" altLang="zh-CN" b="1" dirty="0" smtClean="0">
                <a:solidFill>
                  <a:srgbClr val="4472C4"/>
                </a:solidFill>
              </a:rPr>
              <a:t>XXXXXXX</a:t>
            </a:r>
            <a:endParaRPr lang="zh-CN" altLang="en-US" b="1" dirty="0">
              <a:solidFill>
                <a:srgbClr val="4472C4"/>
              </a:solidFill>
            </a:endParaRPr>
          </a:p>
        </p:txBody>
      </p:sp>
      <p:sp>
        <p:nvSpPr>
          <p:cNvPr id="30" name="椭圆 29"/>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5206638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1000"/>
                                        <p:tgtEl>
                                          <p:spTgt spid="9"/>
                                        </p:tgtEl>
                                      </p:cBhvr>
                                    </p:animEffect>
                                    <p:anim calcmode="lin" valueType="num">
                                      <p:cBhvr>
                                        <p:cTn id="23" dur="1000" fill="hold"/>
                                        <p:tgtEl>
                                          <p:spTgt spid="9"/>
                                        </p:tgtEl>
                                        <p:attrNameLst>
                                          <p:attrName>ppt_x</p:attrName>
                                        </p:attrNameLst>
                                      </p:cBhvr>
                                      <p:tavLst>
                                        <p:tav tm="0">
                                          <p:val>
                                            <p:strVal val="#ppt_x"/>
                                          </p:val>
                                        </p:tav>
                                        <p:tav tm="100000">
                                          <p:val>
                                            <p:strVal val="#ppt_x"/>
                                          </p:val>
                                        </p:tav>
                                      </p:tavLst>
                                    </p:anim>
                                    <p:anim calcmode="lin" valueType="num">
                                      <p:cBhvr>
                                        <p:cTn id="24" dur="1000" fill="hold"/>
                                        <p:tgtEl>
                                          <p:spTgt spid="9"/>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0"/>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1"/>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0"/>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4"/>
                                        </p:tgtEl>
                                        <p:attrNameLst>
                                          <p:attrName>style.visibility</p:attrName>
                                        </p:attrNameLst>
                                      </p:cBhvr>
                                      <p:to>
                                        <p:strVal val="visible"/>
                                      </p:to>
                                    </p:set>
                                  </p:childTnLst>
                                </p:cTn>
                              </p:par>
                              <p:par>
                                <p:cTn id="40" presetID="42" presetClass="entr" presetSubtype="0" fill="hold" grpId="0"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7" grpId="0"/>
      <p:bldP spid="8" grpId="0"/>
      <p:bldP spid="9" grpId="0" animBg="1"/>
      <p:bldP spid="10" grpId="0" animBg="1"/>
      <p:bldP spid="11" grpId="0" animBg="1"/>
      <p:bldP spid="20" grpId="0"/>
      <p:bldP spid="24" grpId="0"/>
      <p:bldP spid="30"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p:cNvSpPr/>
          <p:nvPr/>
        </p:nvSpPr>
        <p:spPr>
          <a:xfrm>
            <a:off x="4479645" y="222994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圆角 10"/>
          <p:cNvSpPr/>
          <p:nvPr/>
        </p:nvSpPr>
        <p:spPr>
          <a:xfrm>
            <a:off x="4479646" y="2229948"/>
            <a:ext cx="4291593"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圆角 13"/>
          <p:cNvSpPr/>
          <p:nvPr/>
        </p:nvSpPr>
        <p:spPr>
          <a:xfrm>
            <a:off x="5016400" y="2984350"/>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矩形: 圆角 14"/>
          <p:cNvSpPr/>
          <p:nvPr/>
        </p:nvSpPr>
        <p:spPr>
          <a:xfrm>
            <a:off x="5016401" y="2984350"/>
            <a:ext cx="413277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圆角 15"/>
          <p:cNvSpPr/>
          <p:nvPr/>
        </p:nvSpPr>
        <p:spPr>
          <a:xfrm>
            <a:off x="5591107" y="377692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5591107" y="3776921"/>
            <a:ext cx="404133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7"/>
          <p:cNvSpPr/>
          <p:nvPr/>
        </p:nvSpPr>
        <p:spPr>
          <a:xfrm>
            <a:off x="5068502" y="4588027"/>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圆角 18"/>
          <p:cNvSpPr/>
          <p:nvPr/>
        </p:nvSpPr>
        <p:spPr>
          <a:xfrm>
            <a:off x="5068501" y="4588027"/>
            <a:ext cx="493969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矩形 19"/>
          <p:cNvSpPr/>
          <p:nvPr/>
        </p:nvSpPr>
        <p:spPr>
          <a:xfrm>
            <a:off x="5890843" y="2253468"/>
            <a:ext cx="2413045"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500</a:t>
            </a:r>
            <a:r>
              <a:rPr lang="zh-CN" altLang="en-US" b="1" dirty="0">
                <a:solidFill>
                  <a:schemeClr val="accent1"/>
                </a:solidFill>
                <a:cs typeface="+mn-ea"/>
                <a:sym typeface="+mn-lt"/>
              </a:rPr>
              <a:t>无法正常登录问题</a:t>
            </a:r>
          </a:p>
        </p:txBody>
      </p:sp>
      <p:sp>
        <p:nvSpPr>
          <p:cNvPr id="21" name="矩形 20"/>
          <p:cNvSpPr/>
          <p:nvPr/>
        </p:nvSpPr>
        <p:spPr>
          <a:xfrm>
            <a:off x="6259797" y="3028354"/>
            <a:ext cx="2507380"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503</a:t>
            </a:r>
            <a:r>
              <a:rPr lang="zh-CN" altLang="en-US" b="1" dirty="0">
                <a:solidFill>
                  <a:schemeClr val="accent1"/>
                </a:solidFill>
                <a:cs typeface="+mn-ea"/>
                <a:sym typeface="+mn-lt"/>
              </a:rPr>
              <a:t>无法正常登录问题</a:t>
            </a:r>
          </a:p>
        </p:txBody>
      </p:sp>
      <p:sp>
        <p:nvSpPr>
          <p:cNvPr id="22" name="矩形 21"/>
          <p:cNvSpPr/>
          <p:nvPr/>
        </p:nvSpPr>
        <p:spPr>
          <a:xfrm>
            <a:off x="6865449" y="3807273"/>
            <a:ext cx="2040556"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网络开小差问题</a:t>
            </a:r>
          </a:p>
        </p:txBody>
      </p:sp>
      <p:sp>
        <p:nvSpPr>
          <p:cNvPr id="23" name="矩形 22"/>
          <p:cNvSpPr/>
          <p:nvPr/>
        </p:nvSpPr>
        <p:spPr>
          <a:xfrm>
            <a:off x="6391336" y="4651975"/>
            <a:ext cx="3270350"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导入导出，薪酬计算卡顿问题</a:t>
            </a:r>
          </a:p>
        </p:txBody>
      </p:sp>
      <p:sp>
        <p:nvSpPr>
          <p:cNvPr id="24" name="文本框 23"/>
          <p:cNvSpPr txBox="1"/>
          <p:nvPr/>
        </p:nvSpPr>
        <p:spPr>
          <a:xfrm>
            <a:off x="4693147" y="2310375"/>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
        <p:nvSpPr>
          <p:cNvPr id="26" name="文本框 25"/>
          <p:cNvSpPr txBox="1"/>
          <p:nvPr/>
        </p:nvSpPr>
        <p:spPr>
          <a:xfrm>
            <a:off x="5144703" y="3039251"/>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
        <p:nvSpPr>
          <p:cNvPr id="27" name="文本框 26"/>
          <p:cNvSpPr txBox="1"/>
          <p:nvPr/>
        </p:nvSpPr>
        <p:spPr>
          <a:xfrm>
            <a:off x="5697376" y="3850362"/>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
        <p:nvSpPr>
          <p:cNvPr id="28" name="文本框 27"/>
          <p:cNvSpPr txBox="1"/>
          <p:nvPr/>
        </p:nvSpPr>
        <p:spPr>
          <a:xfrm>
            <a:off x="5281554" y="4674612"/>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8"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39"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40" name="矩形 39"/>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32" name="矩形: 圆角 17"/>
          <p:cNvSpPr/>
          <p:nvPr/>
        </p:nvSpPr>
        <p:spPr>
          <a:xfrm>
            <a:off x="4479646" y="539033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矩形: 圆角 18"/>
          <p:cNvSpPr/>
          <p:nvPr/>
        </p:nvSpPr>
        <p:spPr>
          <a:xfrm>
            <a:off x="4479645" y="5390336"/>
            <a:ext cx="3824243"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矩形 35"/>
          <p:cNvSpPr/>
          <p:nvPr/>
        </p:nvSpPr>
        <p:spPr>
          <a:xfrm>
            <a:off x="5802480" y="5454284"/>
            <a:ext cx="1913189"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环境访问慢问题</a:t>
            </a:r>
          </a:p>
        </p:txBody>
      </p:sp>
      <p:sp>
        <p:nvSpPr>
          <p:cNvPr id="37" name="文本框 36"/>
          <p:cNvSpPr txBox="1"/>
          <p:nvPr/>
        </p:nvSpPr>
        <p:spPr>
          <a:xfrm>
            <a:off x="4692698" y="5476921"/>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397660459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childTnLst>
                                </p:cTn>
                              </p:par>
                              <p:par>
                                <p:cTn id="26" presetID="1" presetClass="entr" presetSubtype="0" fill="hold" grpId="0" nodeType="with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24"/>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par>
                                <p:cTn id="36" presetID="1" presetClass="entr" presetSubtype="0"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childTnLst>
                                </p:cTn>
                              </p:par>
                              <p:par>
                                <p:cTn id="38" presetID="1" presetClass="entr" presetSubtype="0" fill="hold" grpId="0" nodeType="withEffect">
                                  <p:stCondLst>
                                    <p:cond delay="0"/>
                                  </p:stCondLst>
                                  <p:childTnLst>
                                    <p:set>
                                      <p:cBhvr>
                                        <p:cTn id="39" dur="1" fill="hold">
                                          <p:stCondLst>
                                            <p:cond delay="0"/>
                                          </p:stCondLst>
                                        </p:cTn>
                                        <p:tgtEl>
                                          <p:spTgt spid="26"/>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16"/>
                                        </p:tgtEl>
                                        <p:attrNameLst>
                                          <p:attrName>style.visibility</p:attrName>
                                        </p:attrNameLst>
                                      </p:cBhvr>
                                      <p:to>
                                        <p:strVal val="visible"/>
                                      </p:to>
                                    </p:set>
                                  </p:childTnLst>
                                </p:cTn>
                              </p:par>
                              <p:par>
                                <p:cTn id="44" presetID="1" presetClass="entr" presetSubtype="0"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childTnLst>
                                </p:cTn>
                              </p:par>
                              <p:par>
                                <p:cTn id="46" presetID="1" presetClass="entr" presetSubtype="0" fill="hold" grpId="0" nodeType="withEffect">
                                  <p:stCondLst>
                                    <p:cond delay="0"/>
                                  </p:stCondLst>
                                  <p:childTnLst>
                                    <p:set>
                                      <p:cBhvr>
                                        <p:cTn id="47" dur="1" fill="hold">
                                          <p:stCondLst>
                                            <p:cond delay="0"/>
                                          </p:stCondLst>
                                        </p:cTn>
                                        <p:tgtEl>
                                          <p:spTgt spid="22"/>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grpId="0" nodeType="clickEffect">
                                  <p:stCondLst>
                                    <p:cond delay="0"/>
                                  </p:stCondLst>
                                  <p:childTnLst>
                                    <p:set>
                                      <p:cBhvr>
                                        <p:cTn id="53" dur="1" fill="hold">
                                          <p:stCondLst>
                                            <p:cond delay="0"/>
                                          </p:stCondLst>
                                        </p:cTn>
                                        <p:tgtEl>
                                          <p:spTgt spid="18"/>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19"/>
                                        </p:tgtEl>
                                        <p:attrNameLst>
                                          <p:attrName>style.visibility</p:attrName>
                                        </p:attrNameLst>
                                      </p:cBhvr>
                                      <p:to>
                                        <p:strVal val="visible"/>
                                      </p:to>
                                    </p:set>
                                  </p:childTnLst>
                                </p:cTn>
                              </p:par>
                              <p:par>
                                <p:cTn id="56" presetID="1"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childTnLst>
                                </p:cTn>
                              </p:par>
                              <p:par>
                                <p:cTn id="58" presetID="1"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childTnLst>
                                </p:cTn>
                              </p:par>
                              <p:par>
                                <p:cTn id="60" presetID="42" presetClass="entr" presetSubtype="0" fill="hold" grpId="0" nodeType="with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anim calcmode="lin" valueType="num">
                                      <p:cBhvr>
                                        <p:cTn id="63" dur="1000" fill="hold"/>
                                        <p:tgtEl>
                                          <p:spTgt spid="38"/>
                                        </p:tgtEl>
                                        <p:attrNameLst>
                                          <p:attrName>ppt_x</p:attrName>
                                        </p:attrNameLst>
                                      </p:cBhvr>
                                      <p:tavLst>
                                        <p:tav tm="0">
                                          <p:val>
                                            <p:strVal val="#ppt_x"/>
                                          </p:val>
                                        </p:tav>
                                        <p:tav tm="100000">
                                          <p:val>
                                            <p:strVal val="#ppt_x"/>
                                          </p:val>
                                        </p:tav>
                                      </p:tavLst>
                                    </p:anim>
                                    <p:anim calcmode="lin" valueType="num">
                                      <p:cBhvr>
                                        <p:cTn id="64" dur="1000" fill="hold"/>
                                        <p:tgtEl>
                                          <p:spTgt spid="3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1000"/>
                                        <p:tgtEl>
                                          <p:spTgt spid="39"/>
                                        </p:tgtEl>
                                      </p:cBhvr>
                                    </p:animEffect>
                                    <p:anim calcmode="lin" valueType="num">
                                      <p:cBhvr>
                                        <p:cTn id="68" dur="1000" fill="hold"/>
                                        <p:tgtEl>
                                          <p:spTgt spid="39"/>
                                        </p:tgtEl>
                                        <p:attrNameLst>
                                          <p:attrName>ppt_x</p:attrName>
                                        </p:attrNameLst>
                                      </p:cBhvr>
                                      <p:tavLst>
                                        <p:tav tm="0">
                                          <p:val>
                                            <p:strVal val="#ppt_x"/>
                                          </p:val>
                                        </p:tav>
                                        <p:tav tm="100000">
                                          <p:val>
                                            <p:strVal val="#ppt_x"/>
                                          </p:val>
                                        </p:tav>
                                      </p:tavLst>
                                    </p:anim>
                                    <p:anim calcmode="lin" valueType="num">
                                      <p:cBhvr>
                                        <p:cTn id="69" dur="1000" fill="hold"/>
                                        <p:tgtEl>
                                          <p:spTgt spid="3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0"/>
                                  </p:stCondLst>
                                  <p:childTnLst>
                                    <p:set>
                                      <p:cBhvr>
                                        <p:cTn id="71" dur="1" fill="hold">
                                          <p:stCondLst>
                                            <p:cond delay="0"/>
                                          </p:stCondLst>
                                        </p:cTn>
                                        <p:tgtEl>
                                          <p:spTgt spid="40"/>
                                        </p:tgtEl>
                                        <p:attrNameLst>
                                          <p:attrName>style.visibility</p:attrName>
                                        </p:attrNameLst>
                                      </p:cBhvr>
                                      <p:to>
                                        <p:strVal val="visible"/>
                                      </p:to>
                                    </p:set>
                                    <p:animEffect transition="in" filter="fade">
                                      <p:cBhvr>
                                        <p:cTn id="72" dur="1000"/>
                                        <p:tgtEl>
                                          <p:spTgt spid="40"/>
                                        </p:tgtEl>
                                      </p:cBhvr>
                                    </p:animEffect>
                                    <p:anim calcmode="lin" valueType="num">
                                      <p:cBhvr>
                                        <p:cTn id="73" dur="1000" fill="hold"/>
                                        <p:tgtEl>
                                          <p:spTgt spid="40"/>
                                        </p:tgtEl>
                                        <p:attrNameLst>
                                          <p:attrName>ppt_x</p:attrName>
                                        </p:attrNameLst>
                                      </p:cBhvr>
                                      <p:tavLst>
                                        <p:tav tm="0">
                                          <p:val>
                                            <p:strVal val="#ppt_x"/>
                                          </p:val>
                                        </p:tav>
                                        <p:tav tm="100000">
                                          <p:val>
                                            <p:strVal val="#ppt_x"/>
                                          </p:val>
                                        </p:tav>
                                      </p:tavLst>
                                    </p:anim>
                                    <p:anim calcmode="lin" valueType="num">
                                      <p:cBhvr>
                                        <p:cTn id="7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32"/>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35"/>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10" grpId="0" animBg="1"/>
      <p:bldP spid="11"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6" grpId="0"/>
      <p:bldP spid="27" grpId="0"/>
      <p:bldP spid="28" grpId="0"/>
      <p:bldP spid="29" grpId="0" animBg="1"/>
      <p:bldP spid="38" grpId="0"/>
      <p:bldP spid="39" grpId="0"/>
      <p:bldP spid="40" grpId="0" animBg="1"/>
      <p:bldP spid="32" grpId="0" animBg="1"/>
      <p:bldP spid="35" grpId="0" animBg="1"/>
      <p:bldP spid="36" grpId="0"/>
      <p:bldP spid="3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4607292" y="2239507"/>
            <a:ext cx="6096000" cy="3831818"/>
          </a:xfrm>
          <a:prstGeom prst="rect">
            <a:avLst/>
          </a:prstGeom>
        </p:spPr>
        <p:txBody>
          <a:bodyPr>
            <a:spAutoFit/>
          </a:bodyPr>
          <a:lstStyle/>
          <a:p>
            <a:pPr>
              <a:lnSpc>
                <a:spcPct val="150000"/>
              </a:lnSpc>
            </a:pPr>
            <a:r>
              <a:rPr lang="en-US" altLang="zh-CN" b="1" dirty="0">
                <a:solidFill>
                  <a:srgbClr val="4472C4"/>
                </a:solidFill>
                <a:cs typeface="汉仪旗黑-55简" panose="00020600040101010101" charset="-128"/>
                <a:sym typeface="Arial"/>
              </a:rPr>
              <a:t>500</a:t>
            </a:r>
            <a:r>
              <a:rPr lang="zh-CN" altLang="en-US" b="1" dirty="0">
                <a:solidFill>
                  <a:srgbClr val="4472C4"/>
                </a:solidFill>
                <a:cs typeface="汉仪旗黑-55简" panose="00020600040101010101" charset="-128"/>
                <a:sym typeface="Arial"/>
              </a:rPr>
              <a:t>无法正常登录问题：</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查看应用服务状态：</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pod</a:t>
            </a:r>
          </a:p>
          <a:p>
            <a:pPr>
              <a:lnSpc>
                <a:spcPct val="150000"/>
              </a:lnSpc>
            </a:pPr>
            <a:r>
              <a:rPr lang="zh-CN" altLang="en-US" b="1" dirty="0">
                <a:solidFill>
                  <a:srgbClr val="4472C4"/>
                </a:solidFill>
                <a:cs typeface="汉仪旗黑-55简" panose="00020600040101010101" charset="-128"/>
                <a:sym typeface="Arial"/>
              </a:rPr>
              <a:t>查看后端</a:t>
            </a:r>
            <a:r>
              <a:rPr lang="en-US" altLang="zh-CN" b="1" dirty="0">
                <a:solidFill>
                  <a:srgbClr val="4472C4"/>
                </a:solidFill>
                <a:cs typeface="汉仪旗黑-55简" panose="00020600040101010101" charset="-128"/>
                <a:sym typeface="Arial"/>
              </a:rPr>
              <a:t>pod</a:t>
            </a:r>
            <a:r>
              <a:rPr lang="zh-CN" altLang="en-US" b="1" dirty="0">
                <a:solidFill>
                  <a:srgbClr val="4472C4"/>
                </a:solidFill>
                <a:cs typeface="汉仪旗黑-55简" panose="00020600040101010101" charset="-128"/>
                <a:sym typeface="Arial"/>
              </a:rPr>
              <a:t>日志：</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logs -f --tails=200 pod</a:t>
            </a:r>
            <a:r>
              <a:rPr lang="zh-CN" altLang="en-US" b="1" dirty="0">
                <a:solidFill>
                  <a:srgbClr val="4472C4"/>
                </a:solidFill>
                <a:cs typeface="汉仪旗黑-55简" panose="00020600040101010101" charset="-128"/>
                <a:sym typeface="Arial"/>
              </a:rPr>
              <a:t>名字</a:t>
            </a:r>
            <a:endParaRPr lang="en-US" altLang="zh-CN" b="1" dirty="0">
              <a:solidFill>
                <a:srgbClr val="4472C4"/>
              </a:solidFill>
              <a:cs typeface="汉仪旗黑-55简" panose="00020600040101010101" charset="-128"/>
              <a:sym typeface="Arial"/>
            </a:endParaRPr>
          </a:p>
          <a:p>
            <a:pPr lvl="0">
              <a:lnSpc>
                <a:spcPct val="150000"/>
              </a:lnSpc>
            </a:pPr>
            <a:r>
              <a:rPr lang="zh-CN" altLang="zh-CN" b="1" dirty="0">
                <a:solidFill>
                  <a:srgbClr val="4472C4"/>
                </a:solidFill>
              </a:rPr>
              <a:t>检查数据库服务是否正常启动</a:t>
            </a:r>
            <a:r>
              <a:rPr lang="en-US" altLang="zh-CN" b="1" dirty="0">
                <a:solidFill>
                  <a:srgbClr val="4472C4"/>
                </a:solidFill>
              </a:rPr>
              <a:t>,</a:t>
            </a:r>
            <a:r>
              <a:rPr lang="zh-CN" altLang="zh-CN" b="1" dirty="0">
                <a:solidFill>
                  <a:srgbClr val="4472C4"/>
                </a:solidFill>
              </a:rPr>
              <a:t> 查看是否存在数据库进程</a:t>
            </a:r>
            <a:r>
              <a:rPr lang="zh-CN" altLang="en-US" b="1" dirty="0">
                <a:solidFill>
                  <a:srgbClr val="4472C4"/>
                </a:solidFill>
              </a:rPr>
              <a:t>：</a:t>
            </a:r>
            <a:endParaRPr lang="zh-CN" altLang="zh-CN" b="1" dirty="0">
              <a:solidFill>
                <a:srgbClr val="4472C4"/>
              </a:solidFill>
            </a:endParaRPr>
          </a:p>
          <a:p>
            <a:pPr lvl="0">
              <a:lnSpc>
                <a:spcPct val="150000"/>
              </a:lnSpc>
            </a:pPr>
            <a:r>
              <a:rPr lang="en-US" altLang="zh-CN" b="1" dirty="0">
                <a:solidFill>
                  <a:srgbClr val="4472C4"/>
                </a:solidFill>
              </a:rPr>
              <a:t> </a:t>
            </a:r>
            <a:r>
              <a:rPr lang="en-US" altLang="zh-CN" b="1" dirty="0" err="1">
                <a:solidFill>
                  <a:srgbClr val="4472C4"/>
                </a:solidFill>
              </a:rPr>
              <a:t>ps</a:t>
            </a:r>
            <a:r>
              <a:rPr lang="en-US" altLang="zh-CN" b="1" dirty="0">
                <a:solidFill>
                  <a:srgbClr val="4472C4"/>
                </a:solidFill>
              </a:rPr>
              <a:t> -</a:t>
            </a:r>
            <a:r>
              <a:rPr lang="en-US" altLang="zh-CN" b="1" dirty="0" err="1">
                <a:solidFill>
                  <a:srgbClr val="4472C4"/>
                </a:solidFill>
              </a:rPr>
              <a:t>ef</a:t>
            </a:r>
            <a:r>
              <a:rPr lang="en-US" altLang="zh-CN" b="1" dirty="0">
                <a:solidFill>
                  <a:srgbClr val="4472C4"/>
                </a:solidFill>
              </a:rPr>
              <a:t> |</a:t>
            </a:r>
            <a:r>
              <a:rPr lang="en-US" altLang="zh-CN" b="1" dirty="0" err="1">
                <a:solidFill>
                  <a:srgbClr val="4472C4"/>
                </a:solidFill>
              </a:rPr>
              <a:t>grep</a:t>
            </a:r>
            <a:r>
              <a:rPr lang="en-US" altLang="zh-CN" b="1" dirty="0">
                <a:solidFill>
                  <a:srgbClr val="4472C4"/>
                </a:solidFill>
              </a:rPr>
              <a:t> </a:t>
            </a:r>
            <a:r>
              <a:rPr lang="en-US" altLang="zh-CN" b="1" dirty="0" err="1">
                <a:solidFill>
                  <a:srgbClr val="4472C4"/>
                </a:solidFill>
              </a:rPr>
              <a:t>mysql</a:t>
            </a:r>
            <a:r>
              <a:rPr lang="en-US" altLang="zh-CN" b="1" dirty="0">
                <a:solidFill>
                  <a:srgbClr val="4472C4"/>
                </a:solidFill>
              </a:rPr>
              <a:t> </a:t>
            </a:r>
          </a:p>
          <a:p>
            <a:pPr lvl="0">
              <a:lnSpc>
                <a:spcPct val="150000"/>
              </a:lnSpc>
            </a:pPr>
            <a:r>
              <a:rPr lang="zh-CN" altLang="en-US" b="1" dirty="0">
                <a:solidFill>
                  <a:srgbClr val="4472C4"/>
                </a:solidFill>
              </a:rPr>
              <a:t>查看数据库服务器的磁盘、负载</a:t>
            </a:r>
            <a:endParaRPr lang="zh-CN" altLang="zh-CN" b="1" dirty="0">
              <a:solidFill>
                <a:srgbClr val="4472C4"/>
              </a:solidFill>
            </a:endParaRPr>
          </a:p>
          <a:p>
            <a:pPr lvl="0">
              <a:lnSpc>
                <a:spcPct val="150000"/>
              </a:lnSpc>
            </a:pPr>
            <a:r>
              <a:rPr lang="zh-CN" altLang="zh-CN" b="1" dirty="0">
                <a:solidFill>
                  <a:srgbClr val="4472C4"/>
                </a:solidFill>
              </a:rPr>
              <a:t>检查数据库是否正常登录</a:t>
            </a:r>
            <a:r>
              <a:rPr lang="en-US" altLang="zh-CN" b="1" dirty="0">
                <a:solidFill>
                  <a:srgbClr val="4472C4"/>
                </a:solidFill>
              </a:rPr>
              <a:t>,</a:t>
            </a:r>
            <a:r>
              <a:rPr lang="zh-CN" altLang="zh-CN" b="1" dirty="0">
                <a:solidFill>
                  <a:srgbClr val="4472C4"/>
                </a:solidFill>
              </a:rPr>
              <a:t>若无法正常登录可重启。</a:t>
            </a:r>
          </a:p>
          <a:p>
            <a:pPr lvl="0">
              <a:lnSpc>
                <a:spcPct val="150000"/>
              </a:lnSpc>
            </a:pPr>
            <a:r>
              <a:rPr lang="zh-CN" altLang="zh-CN" b="1" dirty="0">
                <a:solidFill>
                  <a:srgbClr val="4472C4"/>
                </a:solidFill>
              </a:rPr>
              <a:t>登录命令</a:t>
            </a:r>
            <a:r>
              <a:rPr lang="en-US" altLang="zh-CN" b="1" dirty="0">
                <a:solidFill>
                  <a:srgbClr val="4472C4"/>
                </a:solidFill>
              </a:rPr>
              <a:t>: </a:t>
            </a:r>
            <a:r>
              <a:rPr lang="en-US" altLang="zh-CN" b="1" dirty="0" err="1">
                <a:solidFill>
                  <a:srgbClr val="4472C4"/>
                </a:solidFill>
              </a:rPr>
              <a:t>mysql</a:t>
            </a:r>
            <a:r>
              <a:rPr lang="en-US" altLang="zh-CN" b="1" dirty="0">
                <a:solidFill>
                  <a:srgbClr val="4472C4"/>
                </a:solidFill>
              </a:rPr>
              <a:t> -u</a:t>
            </a:r>
            <a:r>
              <a:rPr lang="zh-CN" altLang="zh-CN" b="1" dirty="0">
                <a:solidFill>
                  <a:srgbClr val="4472C4"/>
                </a:solidFill>
              </a:rPr>
              <a:t>用户名</a:t>
            </a:r>
            <a:r>
              <a:rPr lang="en-US" altLang="zh-CN" b="1" dirty="0">
                <a:solidFill>
                  <a:srgbClr val="4472C4"/>
                </a:solidFill>
              </a:rPr>
              <a:t> -p</a:t>
            </a:r>
            <a:r>
              <a:rPr lang="zh-CN" altLang="zh-CN" b="1" dirty="0">
                <a:solidFill>
                  <a:srgbClr val="4472C4"/>
                </a:solidFill>
              </a:rPr>
              <a:t>密码</a:t>
            </a:r>
            <a:r>
              <a:rPr lang="en-US" altLang="zh-CN" b="1" dirty="0">
                <a:solidFill>
                  <a:srgbClr val="4472C4"/>
                </a:solidFill>
              </a:rPr>
              <a:t> -h </a:t>
            </a:r>
            <a:r>
              <a:rPr lang="en-US" altLang="zh-CN" b="1" dirty="0" err="1">
                <a:solidFill>
                  <a:srgbClr val="4472C4"/>
                </a:solidFill>
              </a:rPr>
              <a:t>ip</a:t>
            </a:r>
            <a:r>
              <a:rPr lang="en-US" altLang="zh-CN" b="1" dirty="0">
                <a:solidFill>
                  <a:srgbClr val="4472C4"/>
                </a:solidFill>
              </a:rPr>
              <a:t>  -A</a:t>
            </a:r>
            <a:endParaRPr lang="zh-CN" altLang="zh-CN" b="1" dirty="0">
              <a:solidFill>
                <a:srgbClr val="4472C4"/>
              </a:solidFill>
            </a:endParaRPr>
          </a:p>
          <a:p>
            <a:pPr lvl="0">
              <a:lnSpc>
                <a:spcPct val="150000"/>
              </a:lnSpc>
            </a:pPr>
            <a:r>
              <a:rPr lang="zh-CN" altLang="zh-CN" b="1" dirty="0">
                <a:solidFill>
                  <a:srgbClr val="4472C4"/>
                </a:solidFill>
              </a:rPr>
              <a:t>重启命令</a:t>
            </a:r>
            <a:r>
              <a:rPr lang="en-US" altLang="zh-CN" b="1" dirty="0">
                <a:solidFill>
                  <a:srgbClr val="4472C4"/>
                </a:solidFill>
              </a:rPr>
              <a:t>: /</a:t>
            </a:r>
            <a:r>
              <a:rPr lang="en-US" altLang="zh-CN" b="1" dirty="0" err="1">
                <a:solidFill>
                  <a:srgbClr val="4472C4"/>
                </a:solidFill>
              </a:rPr>
              <a:t>etc</a:t>
            </a:r>
            <a:r>
              <a:rPr lang="en-US" altLang="zh-CN" b="1" dirty="0">
                <a:solidFill>
                  <a:srgbClr val="4472C4"/>
                </a:solidFill>
              </a:rPr>
              <a:t>/</a:t>
            </a:r>
            <a:r>
              <a:rPr lang="en-US" altLang="zh-CN" b="1" dirty="0" err="1">
                <a:solidFill>
                  <a:srgbClr val="4472C4"/>
                </a:solidFill>
              </a:rPr>
              <a:t>init.d</a:t>
            </a:r>
            <a:r>
              <a:rPr lang="en-US" altLang="zh-CN" b="1" dirty="0">
                <a:solidFill>
                  <a:srgbClr val="4472C4"/>
                </a:solidFill>
              </a:rPr>
              <a:t>/</a:t>
            </a:r>
            <a:r>
              <a:rPr lang="en-US" altLang="zh-CN" b="1" dirty="0" err="1">
                <a:solidFill>
                  <a:srgbClr val="4472C4"/>
                </a:solidFill>
              </a:rPr>
              <a:t>mysqld</a:t>
            </a:r>
            <a:r>
              <a:rPr lang="en-US" altLang="zh-CN" b="1" dirty="0">
                <a:solidFill>
                  <a:srgbClr val="4472C4"/>
                </a:solidFill>
              </a:rPr>
              <a:t> restart</a:t>
            </a:r>
            <a:endParaRPr lang="zh-CN" altLang="zh-CN" b="1" dirty="0">
              <a:solidFill>
                <a:srgbClr val="4472C4"/>
              </a:solidFill>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圆角 9"/>
          <p:cNvSpPr/>
          <p:nvPr/>
        </p:nvSpPr>
        <p:spPr>
          <a:xfrm>
            <a:off x="4607292" y="1467945"/>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0"/>
          <p:cNvSpPr/>
          <p:nvPr/>
        </p:nvSpPr>
        <p:spPr>
          <a:xfrm>
            <a:off x="4607293" y="1467945"/>
            <a:ext cx="4291593"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6018490" y="1491465"/>
            <a:ext cx="2413045"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500</a:t>
            </a:r>
            <a:r>
              <a:rPr lang="zh-CN" altLang="en-US" b="1" dirty="0">
                <a:solidFill>
                  <a:schemeClr val="accent1"/>
                </a:solidFill>
                <a:cs typeface="+mn-ea"/>
                <a:sym typeface="+mn-lt"/>
              </a:rPr>
              <a:t>无法正常登录问题</a:t>
            </a:r>
          </a:p>
        </p:txBody>
      </p:sp>
      <p:sp>
        <p:nvSpPr>
          <p:cNvPr id="19" name="文本框 18"/>
          <p:cNvSpPr txBox="1"/>
          <p:nvPr/>
        </p:nvSpPr>
        <p:spPr>
          <a:xfrm>
            <a:off x="4820794" y="1548372"/>
            <a:ext cx="1004229" cy="338554"/>
          </a:xfrm>
          <a:prstGeom prst="rect">
            <a:avLst/>
          </a:prstGeom>
          <a:noFill/>
        </p:spPr>
        <p:txBody>
          <a:bodyPr wrap="square">
            <a:spAutoFit/>
          </a:bodyPr>
          <a:lstStyle/>
          <a:p>
            <a:r>
              <a:rPr lang="en-US" altLang="zh-CN" sz="1600" b="1" dirty="0">
                <a:solidFill>
                  <a:schemeClr val="bg1"/>
                </a:solidFill>
                <a:cs typeface="+mn-ea"/>
                <a:sym typeface="+mn-lt"/>
              </a:rPr>
              <a:t>Part 1</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63615401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16" grpId="0" animBg="1"/>
      <p:bldP spid="17" grpId="0" animBg="1"/>
      <p:bldP spid="18" grpId="0"/>
      <p:bldP spid="1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4710034" y="2824984"/>
            <a:ext cx="6096000" cy="3000821"/>
          </a:xfrm>
          <a:prstGeom prst="rect">
            <a:avLst/>
          </a:prstGeom>
        </p:spPr>
        <p:txBody>
          <a:bodyPr>
            <a:spAutoFit/>
          </a:bodyPr>
          <a:lstStyle/>
          <a:p>
            <a:pPr>
              <a:lnSpc>
                <a:spcPct val="150000"/>
              </a:lnSpc>
            </a:pPr>
            <a:r>
              <a:rPr lang="en-US" altLang="zh-CN" b="1" dirty="0">
                <a:solidFill>
                  <a:srgbClr val="4472C4"/>
                </a:solidFill>
                <a:cs typeface="汉仪旗黑-55简" panose="00020600040101010101" charset="-128"/>
                <a:sym typeface="Arial"/>
              </a:rPr>
              <a:t>503</a:t>
            </a:r>
            <a:r>
              <a:rPr lang="zh-CN" altLang="en-US" b="1" dirty="0">
                <a:solidFill>
                  <a:srgbClr val="4472C4"/>
                </a:solidFill>
                <a:cs typeface="汉仪旗黑-55简" panose="00020600040101010101" charset="-128"/>
                <a:sym typeface="Arial"/>
              </a:rPr>
              <a:t>无法正常登录问题：</a:t>
            </a:r>
            <a:endParaRPr lang="en-US" altLang="zh-CN" b="1" dirty="0">
              <a:solidFill>
                <a:srgbClr val="4472C4"/>
              </a:solidFill>
              <a:cs typeface="汉仪旗黑-55简" panose="00020600040101010101" charset="-128"/>
              <a:sym typeface="Arial"/>
            </a:endParaRPr>
          </a:p>
          <a:p>
            <a:pPr lvl="0">
              <a:lnSpc>
                <a:spcPct val="150000"/>
              </a:lnSpc>
            </a:pPr>
            <a:r>
              <a:rPr lang="zh-CN" altLang="zh-CN" b="1" dirty="0">
                <a:solidFill>
                  <a:srgbClr val="4472C4"/>
                </a:solidFill>
              </a:rPr>
              <a:t>登录应用服务器</a:t>
            </a:r>
            <a:r>
              <a:rPr lang="en-US" altLang="zh-CN" b="1" dirty="0">
                <a:solidFill>
                  <a:srgbClr val="4472C4"/>
                </a:solidFill>
              </a:rPr>
              <a:t>(master</a:t>
            </a:r>
            <a:r>
              <a:rPr lang="zh-CN" altLang="zh-CN" b="1" dirty="0">
                <a:solidFill>
                  <a:srgbClr val="4472C4"/>
                </a:solidFill>
              </a:rPr>
              <a:t>或者</a:t>
            </a:r>
            <a:r>
              <a:rPr lang="en-US" altLang="zh-CN" b="1" dirty="0">
                <a:solidFill>
                  <a:srgbClr val="4472C4"/>
                </a:solidFill>
              </a:rPr>
              <a:t>worker)</a:t>
            </a:r>
            <a:r>
              <a:rPr lang="zh-CN" altLang="zh-CN" b="1" dirty="0">
                <a:solidFill>
                  <a:srgbClr val="4472C4"/>
                </a:solidFill>
              </a:rPr>
              <a:t>检查应用节点是否</a:t>
            </a:r>
            <a:r>
              <a:rPr lang="en-US" altLang="zh-CN" b="1" dirty="0" err="1">
                <a:solidFill>
                  <a:srgbClr val="4472C4"/>
                </a:solidFill>
              </a:rPr>
              <a:t>NotReady</a:t>
            </a:r>
            <a:endParaRPr lang="zh-CN" altLang="zh-CN" b="1" dirty="0">
              <a:solidFill>
                <a:srgbClr val="4472C4"/>
              </a:solidFill>
            </a:endParaRPr>
          </a:p>
          <a:p>
            <a:pPr>
              <a:lnSpc>
                <a:spcPct val="150000"/>
              </a:lnSpc>
            </a:pPr>
            <a:r>
              <a:rPr lang="zh-CN" altLang="zh-CN" b="1" dirty="0">
                <a:solidFill>
                  <a:srgbClr val="4472C4"/>
                </a:solidFill>
              </a:rPr>
              <a:t>执行</a:t>
            </a:r>
            <a:r>
              <a:rPr lang="en-US" altLang="zh-CN" b="1" dirty="0">
                <a:solidFill>
                  <a:srgbClr val="4472C4"/>
                </a:solidFill>
              </a:rPr>
              <a:t>:</a:t>
            </a:r>
            <a:r>
              <a:rPr lang="en-US" altLang="zh-CN" b="1" dirty="0" err="1">
                <a:solidFill>
                  <a:srgbClr val="4472C4"/>
                </a:solidFill>
              </a:rPr>
              <a:t>kubectl</a:t>
            </a:r>
            <a:r>
              <a:rPr lang="en-US" altLang="zh-CN" b="1" dirty="0">
                <a:solidFill>
                  <a:srgbClr val="4472C4"/>
                </a:solidFill>
              </a:rPr>
              <a:t> get node</a:t>
            </a:r>
            <a:endParaRPr lang="zh-CN" altLang="zh-CN" b="1" dirty="0">
              <a:solidFill>
                <a:srgbClr val="4472C4"/>
              </a:solidFill>
            </a:endParaRPr>
          </a:p>
          <a:p>
            <a:pPr lvl="0">
              <a:lnSpc>
                <a:spcPct val="150000"/>
              </a:lnSpc>
            </a:pPr>
            <a:r>
              <a:rPr lang="zh-CN" altLang="zh-CN" b="1" dirty="0">
                <a:solidFill>
                  <a:srgbClr val="4472C4"/>
                </a:solidFill>
              </a:rPr>
              <a:t>针对</a:t>
            </a:r>
            <a:r>
              <a:rPr lang="en-US" altLang="zh-CN" b="1" dirty="0" err="1">
                <a:solidFill>
                  <a:srgbClr val="4472C4"/>
                </a:solidFill>
              </a:rPr>
              <a:t>NotReady</a:t>
            </a:r>
            <a:r>
              <a:rPr lang="zh-CN" altLang="zh-CN" b="1" dirty="0">
                <a:solidFill>
                  <a:srgbClr val="4472C4"/>
                </a:solidFill>
              </a:rPr>
              <a:t>的节点检查内存，</a:t>
            </a:r>
            <a:r>
              <a:rPr lang="en-US" altLang="zh-CN" b="1" dirty="0" err="1">
                <a:solidFill>
                  <a:srgbClr val="4472C4"/>
                </a:solidFill>
              </a:rPr>
              <a:t>cpu</a:t>
            </a:r>
            <a:r>
              <a:rPr lang="zh-CN" altLang="zh-CN" b="1" dirty="0">
                <a:solidFill>
                  <a:srgbClr val="4472C4"/>
                </a:solidFill>
              </a:rPr>
              <a:t>，磁盘空间是否有异常</a:t>
            </a:r>
            <a:r>
              <a:rPr lang="zh-CN" altLang="en-US" b="1" dirty="0">
                <a:solidFill>
                  <a:srgbClr val="4472C4"/>
                </a:solidFill>
              </a:rPr>
              <a:t>，</a:t>
            </a:r>
            <a:r>
              <a:rPr lang="zh-CN" altLang="zh-CN" b="1" dirty="0">
                <a:solidFill>
                  <a:srgbClr val="4472C4"/>
                </a:solidFill>
              </a:rPr>
              <a:t>内存，</a:t>
            </a:r>
            <a:r>
              <a:rPr lang="en-US" altLang="zh-CN" b="1" dirty="0" err="1">
                <a:solidFill>
                  <a:srgbClr val="4472C4"/>
                </a:solidFill>
              </a:rPr>
              <a:t>cpu</a:t>
            </a:r>
            <a:r>
              <a:rPr lang="zh-CN" altLang="zh-CN" b="1" dirty="0">
                <a:solidFill>
                  <a:srgbClr val="4472C4"/>
                </a:solidFill>
              </a:rPr>
              <a:t>，磁盘空间无异常重启</a:t>
            </a:r>
            <a:r>
              <a:rPr lang="en-US" altLang="zh-CN" b="1" dirty="0" err="1">
                <a:solidFill>
                  <a:srgbClr val="4472C4"/>
                </a:solidFill>
              </a:rPr>
              <a:t>kubelet</a:t>
            </a:r>
            <a:r>
              <a:rPr lang="zh-CN" altLang="zh-CN" b="1" dirty="0">
                <a:solidFill>
                  <a:srgbClr val="4472C4"/>
                </a:solidFill>
              </a:rPr>
              <a:t>服务</a:t>
            </a:r>
          </a:p>
          <a:p>
            <a:pPr>
              <a:lnSpc>
                <a:spcPct val="150000"/>
              </a:lnSpc>
            </a:pPr>
            <a:r>
              <a:rPr lang="zh-CN" altLang="zh-CN" b="1" dirty="0">
                <a:solidFill>
                  <a:srgbClr val="4472C4"/>
                </a:solidFill>
              </a:rPr>
              <a:t>执行</a:t>
            </a:r>
            <a:r>
              <a:rPr lang="en-US" altLang="zh-CN" b="1" dirty="0">
                <a:solidFill>
                  <a:srgbClr val="4472C4"/>
                </a:solidFill>
              </a:rPr>
              <a:t>: </a:t>
            </a:r>
            <a:r>
              <a:rPr lang="en-US" altLang="zh-CN" b="1" dirty="0" err="1">
                <a:solidFill>
                  <a:srgbClr val="4472C4"/>
                </a:solidFill>
              </a:rPr>
              <a:t>systemctl</a:t>
            </a:r>
            <a:r>
              <a:rPr lang="en-US" altLang="zh-CN" b="1" dirty="0">
                <a:solidFill>
                  <a:srgbClr val="4472C4"/>
                </a:solidFill>
              </a:rPr>
              <a:t> restart </a:t>
            </a:r>
            <a:r>
              <a:rPr lang="en-US" altLang="zh-CN" b="1" dirty="0" err="1">
                <a:solidFill>
                  <a:srgbClr val="4472C4"/>
                </a:solidFill>
              </a:rPr>
              <a:t>kubelet.service</a:t>
            </a:r>
            <a:endParaRPr lang="zh-CN" altLang="zh-CN" b="1" dirty="0">
              <a:solidFill>
                <a:srgbClr val="4472C4"/>
              </a:solidFill>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圆角 13"/>
          <p:cNvSpPr/>
          <p:nvPr/>
        </p:nvSpPr>
        <p:spPr>
          <a:xfrm>
            <a:off x="4710034" y="2149521"/>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4"/>
          <p:cNvSpPr/>
          <p:nvPr/>
        </p:nvSpPr>
        <p:spPr>
          <a:xfrm>
            <a:off x="4710035" y="2149521"/>
            <a:ext cx="4132774"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5953431" y="2193525"/>
            <a:ext cx="2507380" cy="424732"/>
          </a:xfrm>
          <a:prstGeom prst="rect">
            <a:avLst/>
          </a:prstGeom>
        </p:spPr>
        <p:txBody>
          <a:bodyPr wrap="square">
            <a:spAutoFit/>
            <a:scene3d>
              <a:camera prst="orthographicFront"/>
              <a:lightRig rig="threePt" dir="t"/>
            </a:scene3d>
            <a:sp3d contourW="12700"/>
          </a:bodyPr>
          <a:lstStyle/>
          <a:p>
            <a:pPr algn="r">
              <a:lnSpc>
                <a:spcPct val="120000"/>
              </a:lnSpc>
            </a:pPr>
            <a:r>
              <a:rPr lang="en-US" altLang="zh-CN" b="1" dirty="0">
                <a:solidFill>
                  <a:schemeClr val="accent1"/>
                </a:solidFill>
                <a:cs typeface="+mn-ea"/>
                <a:sym typeface="+mn-lt"/>
              </a:rPr>
              <a:t>503</a:t>
            </a:r>
            <a:r>
              <a:rPr lang="zh-CN" altLang="en-US" b="1" dirty="0">
                <a:solidFill>
                  <a:schemeClr val="accent1"/>
                </a:solidFill>
                <a:cs typeface="+mn-ea"/>
                <a:sym typeface="+mn-lt"/>
              </a:rPr>
              <a:t>无法正常登录问题</a:t>
            </a:r>
          </a:p>
        </p:txBody>
      </p:sp>
      <p:sp>
        <p:nvSpPr>
          <p:cNvPr id="19" name="文本框 18"/>
          <p:cNvSpPr txBox="1"/>
          <p:nvPr/>
        </p:nvSpPr>
        <p:spPr>
          <a:xfrm>
            <a:off x="4838337" y="2204422"/>
            <a:ext cx="1004229" cy="338554"/>
          </a:xfrm>
          <a:prstGeom prst="rect">
            <a:avLst/>
          </a:prstGeom>
          <a:noFill/>
        </p:spPr>
        <p:txBody>
          <a:bodyPr wrap="square">
            <a:spAutoFit/>
          </a:bodyPr>
          <a:lstStyle/>
          <a:p>
            <a:r>
              <a:rPr lang="en-US" altLang="zh-CN" sz="1600" b="1" dirty="0">
                <a:solidFill>
                  <a:schemeClr val="bg1"/>
                </a:solidFill>
                <a:cs typeface="+mn-ea"/>
                <a:sym typeface="+mn-lt"/>
              </a:rPr>
              <a:t>Part 2</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181525911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16" grpId="0" animBg="1"/>
      <p:bldP spid="17" grpId="0" animBg="1"/>
      <p:bldP spid="18" grpId="0"/>
      <p:bldP spid="19"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矩形 1"/>
          <p:cNvSpPr/>
          <p:nvPr/>
        </p:nvSpPr>
        <p:spPr>
          <a:xfrm>
            <a:off x="4707403" y="2093484"/>
            <a:ext cx="6688909" cy="4247317"/>
          </a:xfrm>
          <a:prstGeom prst="rect">
            <a:avLst/>
          </a:prstGeom>
        </p:spPr>
        <p:txBody>
          <a:bodyPr wrap="square">
            <a:spAutoFit/>
          </a:bodyPr>
          <a:lstStyle/>
          <a:p>
            <a:pPr>
              <a:lnSpc>
                <a:spcPct val="150000"/>
              </a:lnSpc>
            </a:pPr>
            <a:r>
              <a:rPr lang="zh-CN" altLang="en-US" b="1" dirty="0">
                <a:solidFill>
                  <a:srgbClr val="4472C4"/>
                </a:solidFill>
                <a:cs typeface="汉仪旗黑-55简" panose="00020600040101010101" charset="-128"/>
                <a:sym typeface="Arial"/>
              </a:rPr>
              <a:t>网络开小差问题包括</a:t>
            </a:r>
            <a:r>
              <a:rPr lang="en-US" altLang="zh-CN" b="1" dirty="0">
                <a:solidFill>
                  <a:srgbClr val="4472C4"/>
                </a:solidFill>
                <a:cs typeface="汉仪旗黑-55简" panose="00020600040101010101" charset="-128"/>
                <a:sym typeface="Arial"/>
              </a:rPr>
              <a:t>504</a:t>
            </a:r>
            <a:r>
              <a:rPr lang="zh-CN" altLang="en-US" b="1" dirty="0">
                <a:solidFill>
                  <a:srgbClr val="4472C4"/>
                </a:solidFill>
                <a:cs typeface="汉仪旗黑-55简" panose="00020600040101010101" charset="-128"/>
                <a:sym typeface="Arial"/>
              </a:rPr>
              <a:t>网络问题、拦截问题</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cs typeface="汉仪旗黑-55简" panose="00020600040101010101" charset="-128"/>
                <a:sym typeface="Arial"/>
              </a:rPr>
              <a:t>504</a:t>
            </a:r>
            <a:r>
              <a:rPr lang="zh-CN" altLang="en-US" b="1" dirty="0">
                <a:solidFill>
                  <a:srgbClr val="4472C4"/>
                </a:solidFill>
                <a:cs typeface="汉仪旗黑-55简" panose="00020600040101010101" charset="-128"/>
                <a:sym typeface="Arial"/>
              </a:rPr>
              <a:t>超过一分钟无法访问问题：</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查看应用服务状态：</a:t>
            </a: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pod</a:t>
            </a:r>
          </a:p>
          <a:p>
            <a:pPr>
              <a:lnSpc>
                <a:spcPct val="150000"/>
              </a:lnSpc>
            </a:pPr>
            <a:r>
              <a:rPr lang="zh-CN" altLang="en-US" b="1" dirty="0">
                <a:solidFill>
                  <a:srgbClr val="4472C4"/>
                </a:solidFill>
              </a:rPr>
              <a:t>查看后端</a:t>
            </a:r>
            <a:r>
              <a:rPr lang="en-US" altLang="zh-CN" b="1" dirty="0">
                <a:solidFill>
                  <a:srgbClr val="4472C4"/>
                </a:solidFill>
              </a:rPr>
              <a:t>pod</a:t>
            </a:r>
            <a:r>
              <a:rPr lang="zh-CN" altLang="en-US" b="1" dirty="0">
                <a:solidFill>
                  <a:srgbClr val="4472C4"/>
                </a:solidFill>
              </a:rPr>
              <a:t>重启原因：</a:t>
            </a:r>
            <a:endParaRPr lang="en-US" altLang="zh-CN" b="1" dirty="0">
              <a:solidFill>
                <a:srgbClr val="4472C4"/>
              </a:solidFill>
            </a:endParaRPr>
          </a:p>
          <a:p>
            <a:pPr>
              <a:lnSpc>
                <a:spcPct val="150000"/>
              </a:lnSpc>
            </a:pPr>
            <a:r>
              <a:rPr lang="en-US" altLang="zh-CN" b="1" dirty="0" err="1">
                <a:solidFill>
                  <a:srgbClr val="4472C4"/>
                </a:solidFill>
              </a:rPr>
              <a:t>kubectl</a:t>
            </a:r>
            <a:r>
              <a:rPr lang="en-US" altLang="zh-CN" b="1" dirty="0">
                <a:solidFill>
                  <a:srgbClr val="4472C4"/>
                </a:solidFill>
              </a:rPr>
              <a:t>  describe </a:t>
            </a:r>
            <a:r>
              <a:rPr lang="en-US" altLang="zh-CN" b="1" dirty="0" err="1">
                <a:solidFill>
                  <a:srgbClr val="4472C4"/>
                </a:solidFill>
              </a:rPr>
              <a:t>po</a:t>
            </a:r>
            <a:r>
              <a:rPr lang="en-US" altLang="zh-CN" b="1" dirty="0">
                <a:solidFill>
                  <a:srgbClr val="4472C4"/>
                </a:solidFill>
              </a:rPr>
              <a:t> </a:t>
            </a:r>
            <a:r>
              <a:rPr lang="en-US" altLang="zh-CN" b="1" dirty="0" err="1">
                <a:solidFill>
                  <a:srgbClr val="4472C4"/>
                </a:solidFill>
              </a:rPr>
              <a:t>hcm</a:t>
            </a:r>
            <a:r>
              <a:rPr lang="en-US" altLang="zh-CN" b="1" dirty="0">
                <a:solidFill>
                  <a:srgbClr val="4472C4"/>
                </a:solidFill>
              </a:rPr>
              <a:t>-core-</a:t>
            </a:r>
            <a:r>
              <a:rPr lang="en-US" altLang="zh-CN" b="1" dirty="0" err="1">
                <a:solidFill>
                  <a:srgbClr val="4472C4"/>
                </a:solidFill>
              </a:rPr>
              <a:t>xxxxx</a:t>
            </a:r>
            <a:endParaRPr lang="en-US" altLang="zh-CN" b="1" dirty="0">
              <a:solidFill>
                <a:srgbClr val="4472C4"/>
              </a:solidFill>
            </a:endParaRPr>
          </a:p>
          <a:p>
            <a:pPr>
              <a:lnSpc>
                <a:spcPct val="150000"/>
              </a:lnSpc>
            </a:pPr>
            <a:r>
              <a:rPr lang="zh-CN" altLang="en-US" b="1" dirty="0">
                <a:solidFill>
                  <a:srgbClr val="4472C4"/>
                </a:solidFill>
              </a:rPr>
              <a:t>也有可能高并发，可以增加后端：</a:t>
            </a:r>
            <a:endParaRPr lang="en-US" altLang="zh-CN" b="1" dirty="0">
              <a:solidFill>
                <a:srgbClr val="4472C4"/>
              </a:solidFill>
            </a:endParaRPr>
          </a:p>
          <a:p>
            <a:pPr>
              <a:lnSpc>
                <a:spcPct val="150000"/>
              </a:lnSpc>
            </a:pPr>
            <a:r>
              <a:rPr lang="en-US" altLang="zh-CN" b="1" dirty="0" err="1">
                <a:solidFill>
                  <a:srgbClr val="4472C4"/>
                </a:solidFill>
                <a:cs typeface="汉仪旗黑-55简" panose="00020600040101010101" charset="-128"/>
                <a:sym typeface="Arial"/>
              </a:rPr>
              <a:t>kubectl</a:t>
            </a:r>
            <a:r>
              <a:rPr lang="en-US" altLang="zh-CN" b="1" dirty="0">
                <a:solidFill>
                  <a:srgbClr val="4472C4"/>
                </a:solidFill>
                <a:cs typeface="汉仪旗黑-55简" panose="00020600040101010101" charset="-128"/>
                <a:sym typeface="Arial"/>
              </a:rPr>
              <a:t> get deploy</a:t>
            </a:r>
          </a:p>
          <a:p>
            <a:pPr>
              <a:lnSpc>
                <a:spcPct val="150000"/>
              </a:lnSpc>
            </a:pPr>
            <a:r>
              <a:rPr lang="en-US" altLang="zh-CN" b="1" dirty="0" err="1">
                <a:solidFill>
                  <a:srgbClr val="4472C4"/>
                </a:solidFill>
              </a:rPr>
              <a:t>kubectl</a:t>
            </a:r>
            <a:r>
              <a:rPr lang="en-US" altLang="zh-CN" b="1" dirty="0">
                <a:solidFill>
                  <a:srgbClr val="4472C4"/>
                </a:solidFill>
              </a:rPr>
              <a:t> scale deploy </a:t>
            </a:r>
            <a:r>
              <a:rPr lang="en-US" altLang="zh-CN" b="1" dirty="0" err="1">
                <a:solidFill>
                  <a:srgbClr val="4472C4"/>
                </a:solidFill>
                <a:cs typeface="汉仪旗黑-55简" panose="00020600040101010101" charset="-128"/>
                <a:sym typeface="Arial"/>
              </a:rPr>
              <a:t>hcm</a:t>
            </a:r>
            <a:r>
              <a:rPr lang="en-US" altLang="zh-CN" b="1" dirty="0">
                <a:solidFill>
                  <a:srgbClr val="4472C4"/>
                </a:solidFill>
                <a:cs typeface="汉仪旗黑-55简" panose="00020600040101010101" charset="-128"/>
                <a:sym typeface="Arial"/>
              </a:rPr>
              <a:t>-core </a:t>
            </a:r>
            <a:r>
              <a:rPr lang="en-US" altLang="zh-CN" b="1" dirty="0">
                <a:solidFill>
                  <a:srgbClr val="4472C4"/>
                </a:solidFill>
              </a:rPr>
              <a:t>--replicas=3</a:t>
            </a:r>
          </a:p>
          <a:p>
            <a:pPr>
              <a:lnSpc>
                <a:spcPct val="150000"/>
              </a:lnSpc>
            </a:pPr>
            <a:r>
              <a:rPr lang="zh-CN" altLang="en-US" b="1" dirty="0">
                <a:solidFill>
                  <a:srgbClr val="4472C4"/>
                </a:solidFill>
                <a:cs typeface="汉仪旗黑-55简" panose="00020600040101010101" charset="-128"/>
                <a:sym typeface="Arial"/>
              </a:rPr>
              <a:t>拦截问题需要联系客户开通</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（有内网域名访问，可以查看内网访问结果是否与外网访问一致）</a:t>
            </a:r>
            <a:endParaRPr lang="en-US" altLang="zh-CN" b="1" dirty="0">
              <a:solidFill>
                <a:srgbClr val="4472C4"/>
              </a:solidFill>
              <a:cs typeface="汉仪旗黑-55简" panose="00020600040101010101" charset="-128"/>
              <a:sym typeface="Arial"/>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圆角 15"/>
          <p:cNvSpPr/>
          <p:nvPr/>
        </p:nvSpPr>
        <p:spPr>
          <a:xfrm>
            <a:off x="4707403" y="1608048"/>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圆角 16"/>
          <p:cNvSpPr/>
          <p:nvPr/>
        </p:nvSpPr>
        <p:spPr>
          <a:xfrm>
            <a:off x="4707403" y="1608048"/>
            <a:ext cx="4041335"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17"/>
          <p:cNvSpPr/>
          <p:nvPr/>
        </p:nvSpPr>
        <p:spPr>
          <a:xfrm>
            <a:off x="5981745" y="1638400"/>
            <a:ext cx="2040556" cy="396134"/>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网络开小差问题</a:t>
            </a:r>
          </a:p>
        </p:txBody>
      </p:sp>
      <p:sp>
        <p:nvSpPr>
          <p:cNvPr id="19" name="文本框 18"/>
          <p:cNvSpPr txBox="1"/>
          <p:nvPr/>
        </p:nvSpPr>
        <p:spPr>
          <a:xfrm>
            <a:off x="4813672" y="1681489"/>
            <a:ext cx="1004229" cy="338554"/>
          </a:xfrm>
          <a:prstGeom prst="rect">
            <a:avLst/>
          </a:prstGeom>
          <a:noFill/>
        </p:spPr>
        <p:txBody>
          <a:bodyPr wrap="square">
            <a:spAutoFit/>
          </a:bodyPr>
          <a:lstStyle/>
          <a:p>
            <a:r>
              <a:rPr lang="en-US" altLang="zh-CN" sz="1600" b="1" dirty="0">
                <a:solidFill>
                  <a:schemeClr val="bg1"/>
                </a:solidFill>
                <a:cs typeface="+mn-ea"/>
                <a:sym typeface="+mn-lt"/>
              </a:rPr>
              <a:t>Part 3</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105124062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16" grpId="0" animBg="1"/>
      <p:bldP spid="17" grpId="0" animBg="1"/>
      <p:bldP spid="18" grpId="0"/>
      <p:bldP spid="1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0" name="矩形: 圆角 17"/>
          <p:cNvSpPr/>
          <p:nvPr/>
        </p:nvSpPr>
        <p:spPr>
          <a:xfrm>
            <a:off x="4707404" y="1544100"/>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18"/>
          <p:cNvSpPr/>
          <p:nvPr/>
        </p:nvSpPr>
        <p:spPr>
          <a:xfrm>
            <a:off x="4707403" y="1544100"/>
            <a:ext cx="477187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5793796" y="1567620"/>
            <a:ext cx="3449042"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导入导出，薪酬计算卡顿问题</a:t>
            </a: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4</a:t>
            </a:r>
            <a:endParaRPr lang="zh-CN" altLang="en-US" sz="1600" dirty="0">
              <a:solidFill>
                <a:schemeClr val="bg1"/>
              </a:solidFill>
              <a:cs typeface="+mn-ea"/>
              <a:sym typeface="+mn-lt"/>
            </a:endParaRPr>
          </a:p>
        </p:txBody>
      </p:sp>
      <p:sp>
        <p:nvSpPr>
          <p:cNvPr id="24" name="矩形 23"/>
          <p:cNvSpPr/>
          <p:nvPr/>
        </p:nvSpPr>
        <p:spPr>
          <a:xfrm>
            <a:off x="4570065" y="2293357"/>
            <a:ext cx="6027350" cy="1338828"/>
          </a:xfrm>
          <a:prstGeom prst="rect">
            <a:avLst/>
          </a:prstGeom>
        </p:spPr>
        <p:txBody>
          <a:bodyPr wrap="square">
            <a:spAutoFit/>
          </a:bodyPr>
          <a:lstStyle/>
          <a:p>
            <a:pPr>
              <a:lnSpc>
                <a:spcPct val="150000"/>
              </a:lnSpc>
            </a:pPr>
            <a:r>
              <a:rPr lang="zh-CN" altLang="en-US" b="1" dirty="0">
                <a:solidFill>
                  <a:srgbClr val="4472C4"/>
                </a:solidFill>
              </a:rPr>
              <a:t>查看队列状态：</a:t>
            </a:r>
            <a:r>
              <a:rPr lang="zh-CN" altLang="zh-CN" b="1" dirty="0">
                <a:solidFill>
                  <a:srgbClr val="4472C4"/>
                </a:solidFill>
              </a:rPr>
              <a:t>执行接口</a:t>
            </a:r>
            <a:r>
              <a:rPr lang="en-US" altLang="zh-CN" b="1" dirty="0" err="1">
                <a:solidFill>
                  <a:srgbClr val="4472C4"/>
                </a:solidFill>
              </a:rPr>
              <a:t>api</a:t>
            </a:r>
            <a:r>
              <a:rPr lang="en-US" altLang="zh-CN" b="1" dirty="0">
                <a:solidFill>
                  <a:srgbClr val="4472C4"/>
                </a:solidFill>
              </a:rPr>
              <a:t>/</a:t>
            </a:r>
            <a:r>
              <a:rPr lang="en-US" altLang="zh-CN" b="1" dirty="0" err="1">
                <a:solidFill>
                  <a:srgbClr val="4472C4"/>
                </a:solidFill>
              </a:rPr>
              <a:t>deploy.agent.celery.status</a:t>
            </a:r>
            <a:r>
              <a:rPr lang="en-US" altLang="zh-CN" b="1" dirty="0">
                <a:solidFill>
                  <a:srgbClr val="4472C4"/>
                </a:solidFill>
              </a:rPr>
              <a:t> </a:t>
            </a:r>
            <a:r>
              <a:rPr lang="zh-CN" altLang="zh-CN" b="1" dirty="0">
                <a:solidFill>
                  <a:srgbClr val="4472C4"/>
                </a:solidFill>
              </a:rPr>
              <a:t>点提交，展开结果看</a:t>
            </a:r>
            <a:r>
              <a:rPr lang="en-US" altLang="zh-CN" b="1" dirty="0">
                <a:solidFill>
                  <a:srgbClr val="4472C4"/>
                </a:solidFill>
              </a:rPr>
              <a:t>celery-slow</a:t>
            </a:r>
            <a:r>
              <a:rPr lang="zh-CN" altLang="en-US" b="1" dirty="0">
                <a:solidFill>
                  <a:srgbClr val="4472C4"/>
                </a:solidFill>
              </a:rPr>
              <a:t>里面的</a:t>
            </a:r>
            <a:r>
              <a:rPr lang="en-US" altLang="zh-CN" b="1" dirty="0" err="1">
                <a:solidFill>
                  <a:srgbClr val="4472C4"/>
                </a:solidFill>
              </a:rPr>
              <a:t>WaitQueue</a:t>
            </a:r>
            <a:r>
              <a:rPr lang="zh-CN" altLang="zh-CN" b="1" dirty="0">
                <a:solidFill>
                  <a:srgbClr val="4472C4"/>
                </a:solidFill>
              </a:rPr>
              <a:t>的</a:t>
            </a:r>
            <a:r>
              <a:rPr lang="zh-CN" altLang="en-US" b="1" dirty="0">
                <a:solidFill>
                  <a:srgbClr val="4472C4"/>
                </a:solidFill>
              </a:rPr>
              <a:t>，如果</a:t>
            </a:r>
            <a:r>
              <a:rPr lang="en-US" altLang="zh-CN" b="1" dirty="0">
                <a:solidFill>
                  <a:srgbClr val="4472C4"/>
                </a:solidFill>
              </a:rPr>
              <a:t>wait</a:t>
            </a:r>
            <a:r>
              <a:rPr lang="zh-CN" altLang="en-US" b="1" dirty="0">
                <a:solidFill>
                  <a:srgbClr val="4472C4"/>
                </a:solidFill>
              </a:rPr>
              <a:t>里有，说明有等待的，就是堵住了</a:t>
            </a:r>
            <a:endParaRPr lang="en-US" altLang="zh-CN" b="1" dirty="0">
              <a:solidFill>
                <a:srgbClr val="4472C4"/>
              </a:solidFill>
              <a:cs typeface="汉仪旗黑-55简" panose="00020600040101010101" charset="-128"/>
              <a:sym typeface="Arial"/>
            </a:endParaRPr>
          </a:p>
        </p:txBody>
      </p:sp>
      <p:pic>
        <p:nvPicPr>
          <p:cNvPr id="26" name="图片 25"/>
          <p:cNvPicPr>
            <a:picLocks noChangeAspect="1"/>
          </p:cNvPicPr>
          <p:nvPr/>
        </p:nvPicPr>
        <p:blipFill>
          <a:blip r:embed="rId4"/>
          <a:stretch>
            <a:fillRect/>
          </a:stretch>
        </p:blipFill>
        <p:spPr>
          <a:xfrm>
            <a:off x="4707403" y="3953830"/>
            <a:ext cx="4535435" cy="2181737"/>
          </a:xfrm>
          <a:prstGeom prst="rect">
            <a:avLst/>
          </a:prstGeom>
        </p:spPr>
      </p:pic>
    </p:spTree>
    <p:extLst>
      <p:ext uri="{BB962C8B-B14F-4D97-AF65-F5344CB8AC3E}">
        <p14:creationId xmlns:p14="http://schemas.microsoft.com/office/powerpoint/2010/main" val="163586627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20" grpId="0" animBg="1"/>
      <p:bldP spid="21" grpId="0" animBg="1"/>
      <p:bldP spid="22" grpId="0"/>
      <p:bldP spid="23"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0" name="矩形: 圆角 17"/>
          <p:cNvSpPr/>
          <p:nvPr/>
        </p:nvSpPr>
        <p:spPr>
          <a:xfrm>
            <a:off x="4707404" y="1544100"/>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矩形: 圆角 18"/>
          <p:cNvSpPr/>
          <p:nvPr/>
        </p:nvSpPr>
        <p:spPr>
          <a:xfrm>
            <a:off x="4707403" y="1544100"/>
            <a:ext cx="407083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矩形 21"/>
          <p:cNvSpPr/>
          <p:nvPr/>
        </p:nvSpPr>
        <p:spPr>
          <a:xfrm>
            <a:off x="6030238" y="1608048"/>
            <a:ext cx="1872103"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环境访问慢问题</a:t>
            </a: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graphicFrame>
        <p:nvGraphicFramePr>
          <p:cNvPr id="2" name="对象 1"/>
          <p:cNvGraphicFramePr>
            <a:graphicFrameLocks noChangeAspect="1"/>
          </p:cNvGraphicFramePr>
          <p:nvPr>
            <p:extLst>
              <p:ext uri="{D42A27DB-BD31-4B8C-83A1-F6EECF244321}">
                <p14:modId xmlns:p14="http://schemas.microsoft.com/office/powerpoint/2010/main" val="1763659295"/>
              </p:ext>
            </p:extLst>
          </p:nvPr>
        </p:nvGraphicFramePr>
        <p:xfrm>
          <a:off x="3902147" y="3953830"/>
          <a:ext cx="6808890" cy="1923414"/>
        </p:xfrm>
        <a:graphic>
          <a:graphicData uri="http://schemas.openxmlformats.org/presentationml/2006/ole">
            <mc:AlternateContent xmlns:mc="http://schemas.openxmlformats.org/markup-compatibility/2006">
              <mc:Choice xmlns:v="urn:schemas-microsoft-com:vml" Requires="v">
                <p:oleObj spid="_x0000_s1130" name="包装程序外壳对象" showAsIcon="1" r:id="rId5" imgW="1685880" imgH="475560" progId="Package">
                  <p:embed/>
                </p:oleObj>
              </mc:Choice>
              <mc:Fallback>
                <p:oleObj name="包装程序外壳对象" showAsIcon="1" r:id="rId5" imgW="1685880" imgH="475560" progId="Package">
                  <p:embed/>
                  <p:pic>
                    <p:nvPicPr>
                      <p:cNvPr id="0" name=""/>
                      <p:cNvPicPr/>
                      <p:nvPr/>
                    </p:nvPicPr>
                    <p:blipFill>
                      <a:blip r:embed="rId6"/>
                      <a:stretch>
                        <a:fillRect/>
                      </a:stretch>
                    </p:blipFill>
                    <p:spPr>
                      <a:xfrm>
                        <a:off x="3902147" y="3953830"/>
                        <a:ext cx="6808890" cy="1923414"/>
                      </a:xfrm>
                      <a:prstGeom prst="rect">
                        <a:avLst/>
                      </a:prstGeom>
                    </p:spPr>
                  </p:pic>
                </p:oleObj>
              </mc:Fallback>
            </mc:AlternateContent>
          </a:graphicData>
        </a:graphic>
      </p:graphicFrame>
      <p:sp>
        <p:nvSpPr>
          <p:cNvPr id="18" name="矩形 17"/>
          <p:cNvSpPr/>
          <p:nvPr/>
        </p:nvSpPr>
        <p:spPr>
          <a:xfrm>
            <a:off x="4683687" y="2552672"/>
            <a:ext cx="6027350" cy="456535"/>
          </a:xfrm>
          <a:prstGeom prst="rect">
            <a:avLst/>
          </a:prstGeom>
        </p:spPr>
        <p:txBody>
          <a:bodyPr wrap="square">
            <a:spAutoFit/>
          </a:bodyPr>
          <a:lstStyle/>
          <a:p>
            <a:pPr>
              <a:lnSpc>
                <a:spcPct val="150000"/>
              </a:lnSpc>
            </a:pPr>
            <a:r>
              <a:rPr lang="zh-CN" altLang="en-US" b="1" dirty="0">
                <a:solidFill>
                  <a:srgbClr val="4472C4"/>
                </a:solidFill>
              </a:rPr>
              <a:t>按照文档排查：</a:t>
            </a:r>
            <a:endParaRPr lang="en-US" altLang="zh-CN" b="1" dirty="0">
              <a:solidFill>
                <a:srgbClr val="4472C4"/>
              </a:solidFill>
              <a:cs typeface="汉仪旗黑-55简" panose="00020600040101010101" charset="-128"/>
              <a:sym typeface="Arial"/>
            </a:endParaRPr>
          </a:p>
        </p:txBody>
      </p:sp>
    </p:spTree>
    <p:extLst>
      <p:ext uri="{BB962C8B-B14F-4D97-AF65-F5344CB8AC3E}">
        <p14:creationId xmlns:p14="http://schemas.microsoft.com/office/powerpoint/2010/main" val="279414664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0"/>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20" grpId="0" animBg="1"/>
      <p:bldP spid="21" grpId="0" animBg="1"/>
      <p:bldP spid="22" grpId="0"/>
      <p:bldP spid="23"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761343" y="2153855"/>
            <a:ext cx="5650562" cy="2975432"/>
          </a:xfrm>
          <a:prstGeom prst="rect">
            <a:avLst/>
          </a:prstGeom>
        </p:spPr>
      </p:pic>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4862822" y="1768283"/>
            <a:ext cx="5463038"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smtClean="0">
                <a:solidFill>
                  <a:srgbClr val="4472C4"/>
                </a:solidFill>
                <a:cs typeface="+mn-ea"/>
                <a:sym typeface="+mn-lt"/>
              </a:rPr>
              <a:t>操作</a:t>
            </a:r>
            <a:r>
              <a:rPr lang="zh-CN" altLang="en-US" sz="2000" b="1" dirty="0" smtClean="0">
                <a:solidFill>
                  <a:srgbClr val="4472C4"/>
                </a:solidFill>
                <a:cs typeface="+mn-ea"/>
                <a:sym typeface="Wingdings" panose="05000000000000000000" pitchFamily="2" charset="2"/>
              </a:rPr>
              <a:t>：（</a:t>
            </a:r>
            <a:r>
              <a:rPr lang="en-US" altLang="zh-CN" sz="2000" b="1" dirty="0" smtClean="0">
                <a:solidFill>
                  <a:srgbClr val="4472C4"/>
                </a:solidFill>
                <a:cs typeface="+mn-ea"/>
                <a:sym typeface="Wingdings" panose="05000000000000000000" pitchFamily="2" charset="2"/>
              </a:rPr>
              <a:t>1</a:t>
            </a:r>
            <a:r>
              <a:rPr lang="zh-CN" altLang="en-US" sz="2000" b="1" dirty="0" smtClean="0">
                <a:solidFill>
                  <a:srgbClr val="4472C4"/>
                </a:solidFill>
                <a:cs typeface="+mn-ea"/>
                <a:sym typeface="Wingdings" panose="05000000000000000000" pitchFamily="2" charset="2"/>
              </a:rPr>
              <a:t>）</a:t>
            </a:r>
            <a:r>
              <a:rPr lang="zh-CN" altLang="en-US" sz="2000" b="1" dirty="0" smtClean="0">
                <a:solidFill>
                  <a:schemeClr val="accent1"/>
                </a:solidFill>
                <a:cs typeface="+mn-ea"/>
                <a:sym typeface="+mn-lt"/>
              </a:rPr>
              <a:t>右键浏览器空白处，选择“检查”</a:t>
            </a:r>
            <a:endParaRPr lang="zh-CN" altLang="en-US" sz="2000" b="1" dirty="0">
              <a:solidFill>
                <a:schemeClr val="accent1"/>
              </a:solidFill>
              <a:cs typeface="+mn-ea"/>
              <a:sym typeface="+mn-lt"/>
            </a:endParaRPr>
          </a:p>
        </p:txBody>
      </p:sp>
      <p:sp>
        <p:nvSpPr>
          <p:cNvPr id="9" name="等腰三角形 8"/>
          <p:cNvSpPr/>
          <p:nvPr/>
        </p:nvSpPr>
        <p:spPr>
          <a:xfrm rot="19035089">
            <a:off x="-926984" y="2997613"/>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765301" y="2385407"/>
            <a:ext cx="3136846" cy="31368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289602126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1000"/>
                                        <p:tgtEl>
                                          <p:spTgt spid="10"/>
                                        </p:tgtEl>
                                      </p:cBhvr>
                                    </p:animEffect>
                                    <p:anim calcmode="lin" valueType="num">
                                      <p:cBhvr>
                                        <p:cTn id="27" dur="1000" fill="hold"/>
                                        <p:tgtEl>
                                          <p:spTgt spid="10"/>
                                        </p:tgtEl>
                                        <p:attrNameLst>
                                          <p:attrName>ppt_x</p:attrName>
                                        </p:attrNameLst>
                                      </p:cBhvr>
                                      <p:tavLst>
                                        <p:tav tm="0">
                                          <p:val>
                                            <p:strVal val="#ppt_x"/>
                                          </p:val>
                                        </p:tav>
                                        <p:tav tm="100000">
                                          <p:val>
                                            <p:strVal val="#ppt_x"/>
                                          </p:val>
                                        </p:tav>
                                      </p:tavLst>
                                    </p:anim>
                                    <p:anim calcmode="lin" valueType="num">
                                      <p:cBhvr>
                                        <p:cTn id="28" dur="1000" fill="hold"/>
                                        <p:tgtEl>
                                          <p:spTgt spid="1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1000"/>
                                        <p:tgtEl>
                                          <p:spTgt spid="11"/>
                                        </p:tgtEl>
                                      </p:cBhvr>
                                    </p:animEffect>
                                    <p:anim calcmode="lin" valueType="num">
                                      <p:cBhvr>
                                        <p:cTn id="32" dur="1000" fill="hold"/>
                                        <p:tgtEl>
                                          <p:spTgt spid="11"/>
                                        </p:tgtEl>
                                        <p:attrNameLst>
                                          <p:attrName>ppt_x</p:attrName>
                                        </p:attrNameLst>
                                      </p:cBhvr>
                                      <p:tavLst>
                                        <p:tav tm="0">
                                          <p:val>
                                            <p:strVal val="#ppt_x"/>
                                          </p:val>
                                        </p:tav>
                                        <p:tav tm="100000">
                                          <p:val>
                                            <p:strVal val="#ppt_x"/>
                                          </p:val>
                                        </p:tav>
                                      </p:tavLst>
                                    </p:anim>
                                    <p:anim calcmode="lin" valueType="num">
                                      <p:cBhvr>
                                        <p:cTn id="33" dur="1000" fill="hold"/>
                                        <p:tgtEl>
                                          <p:spTgt spid="1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16" grpId="0"/>
      <p:bldP spid="9" grpId="0" animBg="1"/>
      <p:bldP spid="10" grpId="0" animBg="1"/>
      <p:bldP spid="11"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65150" y="2933165"/>
            <a:ext cx="6146332" cy="2895876"/>
          </a:xfrm>
          <a:prstGeom prst="rect">
            <a:avLst/>
          </a:prstGeom>
        </p:spPr>
      </p:pic>
      <p:sp>
        <p:nvSpPr>
          <p:cNvPr id="9" name="矩形 8"/>
          <p:cNvSpPr/>
          <p:nvPr/>
        </p:nvSpPr>
        <p:spPr>
          <a:xfrm>
            <a:off x="4479645" y="1999115"/>
            <a:ext cx="4327291" cy="461665"/>
          </a:xfrm>
          <a:prstGeom prst="rect">
            <a:avLst/>
          </a:prstGeom>
        </p:spPr>
        <p:txBody>
          <a:bodyPr wrap="square">
            <a:spAutoFit/>
            <a:scene3d>
              <a:camera prst="orthographicFront"/>
              <a:lightRig rig="threePt" dir="t"/>
            </a:scene3d>
            <a:sp3d contourW="12700"/>
          </a:bodyPr>
          <a:lstStyle/>
          <a:p>
            <a:pPr algn="r">
              <a:lnSpc>
                <a:spcPct val="120000"/>
              </a:lnSpc>
            </a:pPr>
            <a:r>
              <a:rPr lang="zh-CN" altLang="en-US" sz="2000" b="1" dirty="0" smtClean="0">
                <a:solidFill>
                  <a:srgbClr val="4472C4"/>
                </a:solidFill>
                <a:cs typeface="+mn-ea"/>
                <a:sym typeface="+mn-lt"/>
              </a:rPr>
              <a:t>操作</a:t>
            </a:r>
            <a:r>
              <a:rPr lang="zh-CN" altLang="en-US" sz="2000" b="1" dirty="0" smtClean="0">
                <a:solidFill>
                  <a:srgbClr val="4472C4"/>
                </a:solidFill>
                <a:cs typeface="+mn-ea"/>
                <a:sym typeface="Wingdings" panose="05000000000000000000" pitchFamily="2" charset="2"/>
              </a:rPr>
              <a:t>：（</a:t>
            </a:r>
            <a:r>
              <a:rPr lang="en-US" altLang="zh-CN" sz="2000" b="1" dirty="0">
                <a:solidFill>
                  <a:srgbClr val="4472C4"/>
                </a:solidFill>
                <a:cs typeface="+mn-ea"/>
                <a:sym typeface="Wingdings" panose="05000000000000000000" pitchFamily="2" charset="2"/>
              </a:rPr>
              <a:t>2</a:t>
            </a:r>
            <a:r>
              <a:rPr lang="zh-CN" altLang="en-US" sz="2000" b="1" dirty="0" smtClean="0">
                <a:solidFill>
                  <a:srgbClr val="4472C4"/>
                </a:solidFill>
                <a:cs typeface="+mn-ea"/>
                <a:sym typeface="Wingdings" panose="05000000000000000000" pitchFamily="2" charset="2"/>
              </a:rPr>
              <a:t>）</a:t>
            </a:r>
            <a:r>
              <a:rPr lang="zh-CN" altLang="en-US" sz="2000" b="1" dirty="0" smtClean="0">
                <a:solidFill>
                  <a:schemeClr val="accent1"/>
                </a:solidFill>
                <a:cs typeface="+mn-ea"/>
                <a:sym typeface="+mn-lt"/>
              </a:rPr>
              <a:t>根据图例进行相关操作</a:t>
            </a:r>
            <a:endParaRPr lang="zh-CN" altLang="en-US" sz="2000" b="1" dirty="0">
              <a:solidFill>
                <a:schemeClr val="accent1"/>
              </a:solidFill>
              <a:cs typeface="+mn-ea"/>
              <a:sym typeface="+mn-lt"/>
            </a:endParaRPr>
          </a:p>
        </p:txBody>
      </p:sp>
      <p:sp>
        <p:nvSpPr>
          <p:cNvPr id="10" name="等腰三角形 9"/>
          <p:cNvSpPr/>
          <p:nvPr/>
        </p:nvSpPr>
        <p:spPr>
          <a:xfrm rot="19035089">
            <a:off x="-926984" y="2997613"/>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765301" y="2385407"/>
            <a:ext cx="3136846" cy="31368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32147004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1000"/>
                                        <p:tgtEl>
                                          <p:spTgt spid="10"/>
                                        </p:tgtEl>
                                      </p:cBhvr>
                                    </p:animEffect>
                                    <p:anim calcmode="lin" valueType="num">
                                      <p:cBhvr>
                                        <p:cTn id="37" dur="1000" fill="hold"/>
                                        <p:tgtEl>
                                          <p:spTgt spid="10"/>
                                        </p:tgtEl>
                                        <p:attrNameLst>
                                          <p:attrName>ppt_x</p:attrName>
                                        </p:attrNameLst>
                                      </p:cBhvr>
                                      <p:tavLst>
                                        <p:tav tm="0">
                                          <p:val>
                                            <p:strVal val="#ppt_x"/>
                                          </p:val>
                                        </p:tav>
                                        <p:tav tm="100000">
                                          <p:val>
                                            <p:strVal val="#ppt_x"/>
                                          </p:val>
                                        </p:tav>
                                      </p:tavLst>
                                    </p:anim>
                                    <p:anim calcmode="lin" valueType="num">
                                      <p:cBhvr>
                                        <p:cTn id="38"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9" grpId="0"/>
      <p:bldP spid="10" grpId="0" animBg="1"/>
      <p:bldP spid="11" grpId="0" animBg="1"/>
      <p:bldP spid="12"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16" name="矩形 15"/>
          <p:cNvSpPr/>
          <p:nvPr/>
        </p:nvSpPr>
        <p:spPr>
          <a:xfrm>
            <a:off x="4998366" y="1521078"/>
            <a:ext cx="4327291" cy="830997"/>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rgbClr val="4472C4"/>
                </a:solidFill>
                <a:cs typeface="+mn-ea"/>
                <a:sym typeface="+mn-lt"/>
              </a:rPr>
              <a:t>操作：</a:t>
            </a:r>
            <a:r>
              <a:rPr lang="en-US" altLang="zh-CN" sz="2000" b="1" dirty="0" smtClean="0">
                <a:solidFill>
                  <a:schemeClr val="accent1"/>
                </a:solidFill>
                <a:cs typeface="+mn-ea"/>
                <a:sym typeface="+mn-lt"/>
              </a:rPr>
              <a:t>1. </a:t>
            </a:r>
            <a:r>
              <a:rPr lang="zh-CN" altLang="en-US" sz="2000" b="1" dirty="0" smtClean="0">
                <a:solidFill>
                  <a:schemeClr val="accent1"/>
                </a:solidFill>
                <a:cs typeface="+mn-ea"/>
                <a:sym typeface="+mn-lt"/>
              </a:rPr>
              <a:t>右键慢请求</a:t>
            </a:r>
            <a:r>
              <a:rPr lang="en-US" altLang="zh-CN" sz="2000" b="1" dirty="0" smtClean="0">
                <a:solidFill>
                  <a:schemeClr val="accent1"/>
                </a:solidFill>
                <a:cs typeface="+mn-ea"/>
                <a:sym typeface="+mn-lt"/>
              </a:rPr>
              <a:t>API</a:t>
            </a:r>
          </a:p>
          <a:p>
            <a:pPr>
              <a:lnSpc>
                <a:spcPct val="120000"/>
              </a:lnSpc>
            </a:pPr>
            <a:r>
              <a:rPr lang="en-US" altLang="zh-CN" sz="2000" b="1" dirty="0" smtClean="0">
                <a:solidFill>
                  <a:schemeClr val="accent1"/>
                </a:solidFill>
                <a:cs typeface="+mn-ea"/>
                <a:sym typeface="+mn-lt"/>
              </a:rPr>
              <a:t>           2. </a:t>
            </a:r>
            <a:r>
              <a:rPr lang="zh-CN" altLang="en-US" sz="2000" b="1" dirty="0" smtClean="0">
                <a:solidFill>
                  <a:schemeClr val="accent1"/>
                </a:solidFill>
                <a:cs typeface="+mn-ea"/>
                <a:sym typeface="+mn-lt"/>
              </a:rPr>
              <a:t>选择“</a:t>
            </a:r>
            <a:r>
              <a:rPr lang="en-US" altLang="zh-CN" sz="2000" b="1" dirty="0" smtClean="0">
                <a:solidFill>
                  <a:schemeClr val="accent1"/>
                </a:solidFill>
                <a:cs typeface="+mn-ea"/>
                <a:sym typeface="+mn-lt"/>
              </a:rPr>
              <a:t>Open in new tab</a:t>
            </a:r>
            <a:r>
              <a:rPr lang="zh-CN" altLang="en-US" sz="2000" b="1" dirty="0" smtClean="0">
                <a:solidFill>
                  <a:schemeClr val="accent1"/>
                </a:solidFill>
                <a:cs typeface="+mn-ea"/>
                <a:sym typeface="+mn-lt"/>
              </a:rPr>
              <a:t>”</a:t>
            </a:r>
            <a:endParaRPr lang="zh-CN" altLang="en-US" sz="2000" b="1" dirty="0">
              <a:solidFill>
                <a:schemeClr val="accent1"/>
              </a:solidFill>
              <a:cs typeface="+mn-ea"/>
              <a:sym typeface="+mn-lt"/>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8366" y="2734911"/>
            <a:ext cx="6237725" cy="3275472"/>
          </a:xfrm>
          <a:prstGeom prst="rect">
            <a:avLst/>
          </a:prstGeom>
        </p:spPr>
      </p:pic>
      <p:sp>
        <p:nvSpPr>
          <p:cNvPr id="9" name="等腰三角形 8"/>
          <p:cNvSpPr/>
          <p:nvPr/>
        </p:nvSpPr>
        <p:spPr>
          <a:xfrm rot="19035089">
            <a:off x="-926984" y="2997613"/>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765301" y="2385407"/>
            <a:ext cx="3136846" cy="31368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371625480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16" grpId="0"/>
      <p:bldP spid="9" grpId="0" animBg="1"/>
      <p:bldP spid="10" grpId="0" animBg="1"/>
      <p:bldP spid="11"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16" name="矩形 15"/>
          <p:cNvSpPr/>
          <p:nvPr/>
        </p:nvSpPr>
        <p:spPr>
          <a:xfrm>
            <a:off x="4479645" y="1584594"/>
            <a:ext cx="6391445" cy="1168525"/>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rgbClr val="4472C4"/>
                </a:solidFill>
                <a:cs typeface="+mn-ea"/>
                <a:sym typeface="+mn-lt"/>
              </a:rPr>
              <a:t>操作：</a:t>
            </a:r>
            <a:r>
              <a:rPr lang="en-US" altLang="zh-CN" sz="2000" b="1" dirty="0" smtClean="0">
                <a:solidFill>
                  <a:schemeClr val="accent1"/>
                </a:solidFill>
                <a:cs typeface="+mn-ea"/>
                <a:sym typeface="+mn-lt"/>
              </a:rPr>
              <a:t>1. </a:t>
            </a:r>
            <a:r>
              <a:rPr lang="zh-CN" altLang="en-US" sz="2000" b="1" dirty="0" smtClean="0">
                <a:solidFill>
                  <a:schemeClr val="accent1"/>
                </a:solidFill>
                <a:cs typeface="+mn-ea"/>
                <a:sym typeface="+mn-lt"/>
              </a:rPr>
              <a:t>点击</a:t>
            </a:r>
            <a:r>
              <a:rPr lang="en-US" altLang="zh-CN" sz="2000" b="1" dirty="0" smtClean="0">
                <a:solidFill>
                  <a:schemeClr val="accent1"/>
                </a:solidFill>
                <a:cs typeface="+mn-ea"/>
                <a:sym typeface="+mn-lt"/>
              </a:rPr>
              <a:t>API</a:t>
            </a:r>
            <a:r>
              <a:rPr lang="zh-CN" altLang="en-US" sz="2000" b="1" dirty="0" smtClean="0">
                <a:solidFill>
                  <a:schemeClr val="accent1"/>
                </a:solidFill>
                <a:cs typeface="+mn-ea"/>
                <a:sym typeface="+mn-lt"/>
              </a:rPr>
              <a:t>，出现下图所示内容</a:t>
            </a:r>
            <a:r>
              <a:rPr lang="en-US" altLang="zh-CN" sz="2000" b="1" dirty="0" smtClean="0">
                <a:solidFill>
                  <a:schemeClr val="accent1"/>
                </a:solidFill>
                <a:cs typeface="+mn-ea"/>
                <a:sym typeface="+mn-lt"/>
              </a:rPr>
              <a:t>           </a:t>
            </a:r>
          </a:p>
          <a:p>
            <a:pPr>
              <a:lnSpc>
                <a:spcPct val="120000"/>
              </a:lnSpc>
            </a:pPr>
            <a:r>
              <a:rPr lang="en-US" altLang="zh-CN" sz="2000" b="1" dirty="0" smtClean="0">
                <a:solidFill>
                  <a:schemeClr val="accent1"/>
                </a:solidFill>
                <a:cs typeface="+mn-ea"/>
                <a:sym typeface="+mn-lt"/>
              </a:rPr>
              <a:t>2. </a:t>
            </a:r>
            <a:r>
              <a:rPr lang="zh-CN" altLang="en-US" sz="2000" b="1" dirty="0" smtClean="0">
                <a:solidFill>
                  <a:schemeClr val="accent1"/>
                </a:solidFill>
                <a:cs typeface="+mn-ea"/>
                <a:sym typeface="+mn-lt"/>
              </a:rPr>
              <a:t>选择“</a:t>
            </a:r>
            <a:r>
              <a:rPr lang="en-US" altLang="zh-CN" sz="2000" b="1" dirty="0" smtClean="0">
                <a:solidFill>
                  <a:schemeClr val="accent1"/>
                </a:solidFill>
                <a:cs typeface="+mn-ea"/>
                <a:sym typeface="+mn-lt"/>
              </a:rPr>
              <a:t>Payload</a:t>
            </a:r>
            <a:r>
              <a:rPr lang="zh-CN" altLang="en-US" sz="2000" b="1" dirty="0" smtClean="0">
                <a:solidFill>
                  <a:schemeClr val="accent1"/>
                </a:solidFill>
                <a:cs typeface="+mn-ea"/>
                <a:sym typeface="+mn-lt"/>
              </a:rPr>
              <a:t>” </a:t>
            </a:r>
            <a:r>
              <a:rPr lang="en-US" altLang="zh-CN" sz="2000" b="1" dirty="0" smtClean="0">
                <a:solidFill>
                  <a:schemeClr val="accent1"/>
                </a:solidFill>
                <a:cs typeface="+mn-ea"/>
                <a:sym typeface="+mn-lt"/>
              </a:rPr>
              <a:t>------</a:t>
            </a:r>
            <a:r>
              <a:rPr lang="zh-CN" altLang="en-US" sz="2000" b="1" dirty="0" smtClean="0">
                <a:solidFill>
                  <a:schemeClr val="accent1"/>
                </a:solidFill>
                <a:cs typeface="+mn-ea"/>
                <a:sym typeface="+mn-lt"/>
              </a:rPr>
              <a:t>点击</a:t>
            </a:r>
            <a:r>
              <a:rPr lang="en-US" altLang="zh-CN" sz="2000" b="1" dirty="0" smtClean="0">
                <a:solidFill>
                  <a:schemeClr val="accent1"/>
                </a:solidFill>
                <a:cs typeface="+mn-ea"/>
                <a:sym typeface="+mn-lt"/>
              </a:rPr>
              <a:t>----</a:t>
            </a:r>
            <a:r>
              <a:rPr lang="en-US" altLang="zh-CN" sz="2000" b="1" dirty="0" smtClean="0">
                <a:solidFill>
                  <a:schemeClr val="accent1"/>
                </a:solidFill>
                <a:cs typeface="+mn-ea"/>
                <a:sym typeface="Wingdings" panose="05000000000000000000" pitchFamily="2" charset="2"/>
              </a:rPr>
              <a:t> view source </a:t>
            </a:r>
            <a:r>
              <a:rPr lang="zh-CN" altLang="en-US" sz="2000" b="1" dirty="0" smtClean="0">
                <a:solidFill>
                  <a:schemeClr val="accent1"/>
                </a:solidFill>
                <a:cs typeface="+mn-ea"/>
                <a:sym typeface="Wingdings" panose="05000000000000000000" pitchFamily="2" charset="2"/>
              </a:rPr>
              <a:t>之后，会出现完整的参数内容，拷贝该内容</a:t>
            </a:r>
            <a:endParaRPr lang="zh-CN" altLang="en-US" sz="2000" b="1" dirty="0">
              <a:solidFill>
                <a:schemeClr val="accent1"/>
              </a:solidFill>
              <a:cs typeface="+mn-ea"/>
              <a:sym typeface="+mn-lt"/>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76455" y="2954536"/>
            <a:ext cx="6907950" cy="3018632"/>
          </a:xfrm>
          <a:prstGeom prst="rect">
            <a:avLst/>
          </a:prstGeom>
        </p:spPr>
      </p:pic>
      <p:sp>
        <p:nvSpPr>
          <p:cNvPr id="9" name="等腰三角形 8"/>
          <p:cNvSpPr/>
          <p:nvPr/>
        </p:nvSpPr>
        <p:spPr>
          <a:xfrm rot="19035089">
            <a:off x="-926984" y="2997613"/>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椭圆 9"/>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椭圆 10"/>
          <p:cNvSpPr/>
          <p:nvPr/>
        </p:nvSpPr>
        <p:spPr>
          <a:xfrm>
            <a:off x="765301" y="2385407"/>
            <a:ext cx="3136846" cy="3136846"/>
          </a:xfrm>
          <a:prstGeom prst="ellipse">
            <a:avLst/>
          </a:prstGeom>
          <a:blipFill dpi="0" rotWithShape="1">
            <a:blip r:embed="rId4"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2727779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1000"/>
                                        <p:tgtEl>
                                          <p:spTgt spid="11"/>
                                        </p:tgtEl>
                                      </p:cBhvr>
                                    </p:animEffect>
                                    <p:anim calcmode="lin" valueType="num">
                                      <p:cBhvr>
                                        <p:cTn id="34" dur="1000" fill="hold"/>
                                        <p:tgtEl>
                                          <p:spTgt spid="11"/>
                                        </p:tgtEl>
                                        <p:attrNameLst>
                                          <p:attrName>ppt_x</p:attrName>
                                        </p:attrNameLst>
                                      </p:cBhvr>
                                      <p:tavLst>
                                        <p:tav tm="0">
                                          <p:val>
                                            <p:strVal val="#ppt_x"/>
                                          </p:val>
                                        </p:tav>
                                        <p:tav tm="100000">
                                          <p:val>
                                            <p:strVal val="#ppt_x"/>
                                          </p:val>
                                        </p:tav>
                                      </p:tavLst>
                                    </p:anim>
                                    <p:anim calcmode="lin" valueType="num">
                                      <p:cBhvr>
                                        <p:cTn id="35" dur="1000" fill="hold"/>
                                        <p:tgtEl>
                                          <p:spTgt spid="11"/>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1000"/>
                                        <p:tgtEl>
                                          <p:spTgt spid="9"/>
                                        </p:tgtEl>
                                      </p:cBhvr>
                                    </p:animEffect>
                                    <p:anim calcmode="lin" valueType="num">
                                      <p:cBhvr>
                                        <p:cTn id="39" dur="1000" fill="hold"/>
                                        <p:tgtEl>
                                          <p:spTgt spid="9"/>
                                        </p:tgtEl>
                                        <p:attrNameLst>
                                          <p:attrName>ppt_x</p:attrName>
                                        </p:attrNameLst>
                                      </p:cBhvr>
                                      <p:tavLst>
                                        <p:tav tm="0">
                                          <p:val>
                                            <p:strVal val="#ppt_x"/>
                                          </p:val>
                                        </p:tav>
                                        <p:tav tm="100000">
                                          <p:val>
                                            <p:strVal val="#ppt_x"/>
                                          </p:val>
                                        </p:tav>
                                      </p:tavLst>
                                    </p:anim>
                                    <p:anim calcmode="lin" valueType="num">
                                      <p:cBhvr>
                                        <p:cTn id="40"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16" grpId="0"/>
      <p:bldP spid="9" grpId="0" animBg="1"/>
      <p:bldP spid="10" grpId="0" animBg="1"/>
      <p:bldP spid="1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0" name="矩形 9"/>
          <p:cNvSpPr/>
          <p:nvPr/>
        </p:nvSpPr>
        <p:spPr>
          <a:xfrm>
            <a:off x="4918713" y="1802988"/>
            <a:ext cx="7583422" cy="1289456"/>
          </a:xfrm>
          <a:prstGeom prst="rect">
            <a:avLst/>
          </a:prstGeom>
        </p:spPr>
        <p:txBody>
          <a:bodyPr wrap="square">
            <a:spAutoFit/>
          </a:bodyPr>
          <a:lstStyle/>
          <a:p>
            <a:pPr>
              <a:lnSpc>
                <a:spcPct val="150000"/>
              </a:lnSpc>
            </a:pPr>
            <a:r>
              <a:rPr lang="en-US" altLang="zh-CN" b="1" dirty="0">
                <a:solidFill>
                  <a:srgbClr val="4472C4"/>
                </a:solidFill>
              </a:rPr>
              <a:t>2</a:t>
            </a:r>
            <a:r>
              <a:rPr lang="zh-CN" altLang="en-US" b="1" dirty="0" smtClean="0">
                <a:solidFill>
                  <a:srgbClr val="4472C4"/>
                </a:solidFill>
              </a:rPr>
              <a:t>、检查网络是否可达（</a:t>
            </a:r>
            <a:r>
              <a:rPr lang="en-US" altLang="zh-CN" b="1" dirty="0" smtClean="0">
                <a:solidFill>
                  <a:srgbClr val="4472C4"/>
                </a:solidFill>
              </a:rPr>
              <a:t>ping</a:t>
            </a:r>
            <a:r>
              <a:rPr lang="zh-CN" altLang="en-US" b="1" dirty="0" smtClean="0">
                <a:solidFill>
                  <a:srgbClr val="4472C4"/>
                </a:solidFill>
              </a:rPr>
              <a:t>或</a:t>
            </a:r>
            <a:r>
              <a:rPr lang="en-US" altLang="zh-CN" b="1" dirty="0" smtClean="0">
                <a:solidFill>
                  <a:srgbClr val="4472C4"/>
                </a:solidFill>
              </a:rPr>
              <a:t>telnet</a:t>
            </a:r>
            <a:r>
              <a:rPr lang="zh-CN" altLang="en-US" b="1" dirty="0" smtClean="0">
                <a:solidFill>
                  <a:srgbClr val="4472C4"/>
                </a:solidFill>
              </a:rPr>
              <a:t>）：</a:t>
            </a:r>
            <a:endParaRPr lang="en-US" altLang="zh-CN" b="1" dirty="0" smtClean="0">
              <a:solidFill>
                <a:srgbClr val="4472C4"/>
              </a:solidFill>
            </a:endParaRPr>
          </a:p>
          <a:p>
            <a:pPr>
              <a:lnSpc>
                <a:spcPct val="150000"/>
              </a:lnSpc>
            </a:pPr>
            <a:r>
              <a:rPr kumimoji="1" lang="zh-CN" altLang="en-US" b="1" dirty="0">
                <a:solidFill>
                  <a:srgbClr val="4472C4"/>
                </a:solidFill>
              </a:rPr>
              <a:t>可以用</a:t>
            </a:r>
            <a:r>
              <a:rPr kumimoji="1" lang="en-US" altLang="zh-CN" b="1" dirty="0">
                <a:solidFill>
                  <a:srgbClr val="4472C4"/>
                </a:solidFill>
              </a:rPr>
              <a:t>windows </a:t>
            </a:r>
            <a:r>
              <a:rPr kumimoji="1" lang="zh-CN" altLang="en-US" b="1" dirty="0">
                <a:solidFill>
                  <a:srgbClr val="4472C4"/>
                </a:solidFill>
              </a:rPr>
              <a:t>的</a:t>
            </a:r>
            <a:r>
              <a:rPr kumimoji="1" lang="en-US" altLang="zh-CN" b="1" dirty="0" err="1">
                <a:solidFill>
                  <a:srgbClr val="4472C4"/>
                </a:solidFill>
              </a:rPr>
              <a:t>cmd</a:t>
            </a:r>
            <a:r>
              <a:rPr kumimoji="1" lang="en-US" altLang="zh-CN" b="1" dirty="0">
                <a:solidFill>
                  <a:srgbClr val="4472C4"/>
                </a:solidFill>
              </a:rPr>
              <a:t> </a:t>
            </a:r>
            <a:r>
              <a:rPr kumimoji="1" lang="zh-CN" altLang="en-US" b="1" dirty="0">
                <a:solidFill>
                  <a:srgbClr val="4472C4"/>
                </a:solidFill>
              </a:rPr>
              <a:t>终端，</a:t>
            </a:r>
            <a:r>
              <a:rPr kumimoji="1" lang="en-US" altLang="zh-CN" b="1" dirty="0" err="1">
                <a:solidFill>
                  <a:srgbClr val="4472C4"/>
                </a:solidFill>
              </a:rPr>
              <a:t>xshell</a:t>
            </a:r>
            <a:r>
              <a:rPr kumimoji="1" lang="zh-CN" altLang="en-US" b="1" dirty="0">
                <a:solidFill>
                  <a:srgbClr val="4472C4"/>
                </a:solidFill>
              </a:rPr>
              <a:t> 终端等</a:t>
            </a:r>
            <a:r>
              <a:rPr kumimoji="1" lang="zh-CN" altLang="en-US" b="1" dirty="0" smtClean="0">
                <a:solidFill>
                  <a:srgbClr val="4472C4"/>
                </a:solidFill>
              </a:rPr>
              <a:t>工具</a:t>
            </a:r>
            <a:endParaRPr kumimoji="1" lang="en-US" altLang="zh-CN" b="1" dirty="0" smtClean="0">
              <a:solidFill>
                <a:srgbClr val="4472C4"/>
              </a:solidFill>
            </a:endParaRPr>
          </a:p>
          <a:p>
            <a:pPr>
              <a:lnSpc>
                <a:spcPct val="150000"/>
              </a:lnSpc>
            </a:pPr>
            <a:r>
              <a:rPr kumimoji="1" lang="en-US" altLang="zh-CN" b="1" dirty="0" err="1">
                <a:solidFill>
                  <a:srgbClr val="4472C4"/>
                </a:solidFill>
              </a:rPr>
              <a:t>c</a:t>
            </a:r>
            <a:r>
              <a:rPr kumimoji="1" lang="en-US" altLang="zh-CN" b="1" dirty="0" err="1" smtClean="0">
                <a:solidFill>
                  <a:srgbClr val="4472C4"/>
                </a:solidFill>
              </a:rPr>
              <a:t>md</a:t>
            </a:r>
            <a:r>
              <a:rPr kumimoji="1" lang="zh-CN" altLang="en-US" b="1" dirty="0" smtClean="0">
                <a:solidFill>
                  <a:srgbClr val="4472C4"/>
                </a:solidFill>
              </a:rPr>
              <a:t>终端（</a:t>
            </a:r>
            <a:r>
              <a:rPr kumimoji="1" lang="en-US" altLang="zh-CN" b="1" dirty="0" smtClean="0">
                <a:solidFill>
                  <a:srgbClr val="4472C4"/>
                </a:solidFill>
              </a:rPr>
              <a:t>win</a:t>
            </a:r>
            <a:r>
              <a:rPr kumimoji="1" lang="zh-CN" altLang="en-US" b="1" dirty="0" smtClean="0">
                <a:solidFill>
                  <a:srgbClr val="4472C4"/>
                </a:solidFill>
              </a:rPr>
              <a:t>键</a:t>
            </a:r>
            <a:r>
              <a:rPr kumimoji="1" lang="en-US" altLang="zh-CN" b="1" dirty="0" smtClean="0">
                <a:solidFill>
                  <a:srgbClr val="4472C4"/>
                </a:solidFill>
              </a:rPr>
              <a:t>+r</a:t>
            </a:r>
            <a:r>
              <a:rPr kumimoji="1" lang="zh-CN" altLang="en-US" b="1" dirty="0" smtClean="0">
                <a:solidFill>
                  <a:srgbClr val="4472C4"/>
                </a:solidFill>
              </a:rPr>
              <a:t>）测试：</a:t>
            </a:r>
            <a:endParaRPr kumimoji="1" lang="zh-CN" altLang="en-US" b="1" dirty="0">
              <a:solidFill>
                <a:srgbClr val="4472C4"/>
              </a:solidFill>
            </a:endParaRPr>
          </a:p>
        </p:txBody>
      </p:sp>
      <p:sp>
        <p:nvSpPr>
          <p:cNvPr id="11" name="等腰三角形 10"/>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12"/>
          <p:cNvSpPr/>
          <p:nvPr/>
        </p:nvSpPr>
        <p:spPr>
          <a:xfrm>
            <a:off x="765301" y="2385407"/>
            <a:ext cx="3136846" cy="3136846"/>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669562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P spid="11" grpId="0" animBg="1"/>
      <p:bldP spid="12" grpId="0" animBg="1"/>
      <p:bldP spid="1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16" name="矩形 15"/>
          <p:cNvSpPr/>
          <p:nvPr/>
        </p:nvSpPr>
        <p:spPr>
          <a:xfrm>
            <a:off x="765301" y="1676015"/>
            <a:ext cx="4327291"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rgbClr val="4472C4"/>
                </a:solidFill>
                <a:cs typeface="+mn-ea"/>
                <a:sym typeface="+mn-lt"/>
              </a:rPr>
              <a:t>操作：</a:t>
            </a:r>
            <a:r>
              <a:rPr lang="zh-CN" altLang="en-US" sz="2000" b="1" dirty="0">
                <a:solidFill>
                  <a:schemeClr val="accent1"/>
                </a:solidFill>
                <a:cs typeface="+mn-ea"/>
                <a:sym typeface="+mn-lt"/>
              </a:rPr>
              <a:t>如</a:t>
            </a:r>
            <a:r>
              <a:rPr lang="zh-CN" altLang="en-US" sz="2000" b="1" dirty="0" smtClean="0">
                <a:solidFill>
                  <a:schemeClr val="accent1"/>
                </a:solidFill>
                <a:cs typeface="+mn-ea"/>
                <a:sym typeface="+mn-lt"/>
              </a:rPr>
              <a:t>图所示的操作步骤</a:t>
            </a:r>
            <a:endParaRPr lang="zh-CN" altLang="en-US" sz="2000" b="1" dirty="0">
              <a:solidFill>
                <a:schemeClr val="accent1"/>
              </a:solidFill>
              <a:cs typeface="+mn-ea"/>
              <a:sym typeface="+mn-lt"/>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472" y="2284784"/>
            <a:ext cx="7847725" cy="3956560"/>
          </a:xfrm>
          <a:prstGeom prst="rect">
            <a:avLst/>
          </a:prstGeom>
        </p:spPr>
      </p:pic>
    </p:spTree>
    <p:extLst>
      <p:ext uri="{BB962C8B-B14F-4D97-AF65-F5344CB8AC3E}">
        <p14:creationId xmlns:p14="http://schemas.microsoft.com/office/powerpoint/2010/main" val="38793093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16"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3" name="文本框 22"/>
          <p:cNvSpPr txBox="1"/>
          <p:nvPr/>
        </p:nvSpPr>
        <p:spPr>
          <a:xfrm>
            <a:off x="4920456" y="1630685"/>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
        <p:nvSpPr>
          <p:cNvPr id="16" name="矩形 15"/>
          <p:cNvSpPr/>
          <p:nvPr/>
        </p:nvSpPr>
        <p:spPr>
          <a:xfrm>
            <a:off x="1062724" y="1642302"/>
            <a:ext cx="4327291" cy="429861"/>
          </a:xfrm>
          <a:prstGeom prst="rect">
            <a:avLst/>
          </a:prstGeom>
        </p:spPr>
        <p:txBody>
          <a:bodyPr wrap="square">
            <a:spAutoFit/>
            <a:scene3d>
              <a:camera prst="orthographicFront"/>
              <a:lightRig rig="threePt" dir="t"/>
            </a:scene3d>
            <a:sp3d contourW="12700"/>
          </a:bodyPr>
          <a:lstStyle/>
          <a:p>
            <a:pPr>
              <a:lnSpc>
                <a:spcPct val="120000"/>
              </a:lnSpc>
            </a:pPr>
            <a:r>
              <a:rPr lang="zh-CN" altLang="en-US" sz="2000" b="1" dirty="0" smtClean="0">
                <a:solidFill>
                  <a:srgbClr val="FF0000"/>
                </a:solidFill>
                <a:cs typeface="+mn-ea"/>
                <a:sym typeface="+mn-lt"/>
              </a:rPr>
              <a:t>操作：</a:t>
            </a:r>
            <a:r>
              <a:rPr lang="zh-CN" altLang="en-US" sz="2000" b="1" dirty="0">
                <a:solidFill>
                  <a:schemeClr val="accent1"/>
                </a:solidFill>
                <a:cs typeface="+mn-ea"/>
                <a:sym typeface="+mn-lt"/>
              </a:rPr>
              <a:t>如</a:t>
            </a:r>
            <a:r>
              <a:rPr lang="zh-CN" altLang="en-US" sz="2000" b="1" dirty="0" smtClean="0">
                <a:solidFill>
                  <a:schemeClr val="accent1"/>
                </a:solidFill>
                <a:cs typeface="+mn-ea"/>
                <a:sym typeface="+mn-lt"/>
              </a:rPr>
              <a:t>图所示的操作步骤</a:t>
            </a:r>
            <a:endParaRPr lang="zh-CN" altLang="en-US" sz="2000" b="1" dirty="0">
              <a:solidFill>
                <a:schemeClr val="accent1"/>
              </a:solidFill>
              <a:cs typeface="+mn-ea"/>
              <a:sym typeface="+mn-lt"/>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62724" y="2399194"/>
            <a:ext cx="7715464" cy="3958192"/>
          </a:xfrm>
          <a:prstGeom prst="rect">
            <a:avLst/>
          </a:prstGeom>
        </p:spPr>
      </p:pic>
    </p:spTree>
    <p:extLst>
      <p:ext uri="{BB962C8B-B14F-4D97-AF65-F5344CB8AC3E}">
        <p14:creationId xmlns:p14="http://schemas.microsoft.com/office/powerpoint/2010/main" val="210239820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fade">
                                      <p:cBhvr>
                                        <p:cTn id="12" dur="1000"/>
                                        <p:tgtEl>
                                          <p:spTgt spid="14"/>
                                        </p:tgtEl>
                                      </p:cBhvr>
                                    </p:animEffect>
                                    <p:anim calcmode="lin" valueType="num">
                                      <p:cBhvr>
                                        <p:cTn id="13" dur="1000" fill="hold"/>
                                        <p:tgtEl>
                                          <p:spTgt spid="14"/>
                                        </p:tgtEl>
                                        <p:attrNameLst>
                                          <p:attrName>ppt_x</p:attrName>
                                        </p:attrNameLst>
                                      </p:cBhvr>
                                      <p:tavLst>
                                        <p:tav tm="0">
                                          <p:val>
                                            <p:strVal val="#ppt_x"/>
                                          </p:val>
                                        </p:tav>
                                        <p:tav tm="100000">
                                          <p:val>
                                            <p:strVal val="#ppt_x"/>
                                          </p:val>
                                        </p:tav>
                                      </p:tavLst>
                                    </p:anim>
                                    <p:anim calcmode="lin" valueType="num">
                                      <p:cBhvr>
                                        <p:cTn id="14" dur="1000" fill="hold"/>
                                        <p:tgtEl>
                                          <p:spTgt spid="1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par>
                                <p:cTn id="20" presetID="1"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P spid="23" grpId="0"/>
      <p:bldP spid="16"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等腰三角形 24"/>
          <p:cNvSpPr/>
          <p:nvPr/>
        </p:nvSpPr>
        <p:spPr>
          <a:xfrm rot="19035089">
            <a:off x="-988629" y="2997612"/>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椭圆 5"/>
          <p:cNvSpPr/>
          <p:nvPr/>
        </p:nvSpPr>
        <p:spPr>
          <a:xfrm>
            <a:off x="620295" y="2229948"/>
            <a:ext cx="3426858" cy="3426858"/>
          </a:xfrm>
          <a:prstGeom prst="ellipse">
            <a:avLst/>
          </a:prstGeom>
          <a:noFill/>
          <a:ln w="76200">
            <a:solidFill>
              <a:schemeClr val="accent1"/>
            </a:solidFill>
          </a:ln>
          <a:effectLst>
            <a:outerShdw blurRad="76200" dist="38100" dir="2100000" algn="tl" rotWithShape="0">
              <a:prstClr val="black">
                <a:alpha val="5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765301" y="2385407"/>
            <a:ext cx="3136846" cy="3136846"/>
          </a:xfrm>
          <a:prstGeom prst="ellipse">
            <a:avLst/>
          </a:prstGeom>
          <a:blipFill dpi="0" rotWithShape="1">
            <a:blip r:embed="rId3" cstate="screen">
              <a:extLst>
                <a:ext uri="{28A0092B-C50C-407E-A947-70E740481C1C}">
                  <a14:useLocalDpi xmlns:a14="http://schemas.microsoft.com/office/drawing/2010/main"/>
                </a:ext>
              </a:extLst>
            </a:blip>
            <a:srcRect/>
            <a:stretch>
              <a:fillRect/>
            </a:stretch>
          </a:blipFill>
          <a:ln w="762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业务访问问题</a:t>
            </a:r>
          </a:p>
        </p:txBody>
      </p:sp>
      <p:sp>
        <p:nvSpPr>
          <p:cNvPr id="14"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Business access issues </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4426717" y="2372546"/>
            <a:ext cx="7225055" cy="3416320"/>
          </a:xfrm>
          <a:prstGeom prst="rect">
            <a:avLst/>
          </a:prstGeom>
        </p:spPr>
        <p:txBody>
          <a:bodyPr wrap="none">
            <a:spAutoFit/>
          </a:bodyPr>
          <a:lstStyle/>
          <a:p>
            <a:pPr>
              <a:lnSpc>
                <a:spcPct val="150000"/>
              </a:lnSpc>
            </a:pPr>
            <a:r>
              <a:rPr lang="zh-CN" altLang="en-US" b="1" dirty="0">
                <a:solidFill>
                  <a:srgbClr val="4472C4"/>
                </a:solidFill>
                <a:cs typeface="汉仪旗黑-55简" panose="00020600040101010101" charset="-128"/>
                <a:sym typeface="Arial"/>
              </a:rPr>
              <a:t>系统很慢很卡，可以在</a:t>
            </a:r>
            <a:r>
              <a:rPr lang="en-US" altLang="zh-CN" b="1" dirty="0">
                <a:solidFill>
                  <a:srgbClr val="4472C4"/>
                </a:solidFill>
                <a:cs typeface="汉仪旗黑-55简" panose="00020600040101010101" charset="-128"/>
                <a:sym typeface="Arial"/>
              </a:rPr>
              <a:t>work</a:t>
            </a:r>
            <a:r>
              <a:rPr lang="zh-CN" altLang="en-US" b="1" dirty="0">
                <a:solidFill>
                  <a:srgbClr val="4472C4"/>
                </a:solidFill>
                <a:cs typeface="汉仪旗黑-55简" panose="00020600040101010101" charset="-128"/>
                <a:sym typeface="Arial"/>
              </a:rPr>
              <a:t>节点和数据库服务器，执行：</a:t>
            </a:r>
            <a:r>
              <a:rPr lang="en-US" altLang="zh-CN" b="1" dirty="0">
                <a:solidFill>
                  <a:srgbClr val="4472C4"/>
                </a:solidFill>
                <a:cs typeface="汉仪旗黑-55简" panose="00020600040101010101" charset="-128"/>
                <a:sym typeface="Arial"/>
              </a:rPr>
              <a:t>top –c</a:t>
            </a:r>
          </a:p>
          <a:p>
            <a:pPr>
              <a:lnSpc>
                <a:spcPct val="150000"/>
              </a:lnSpc>
            </a:pPr>
            <a:r>
              <a:rPr lang="zh-CN" altLang="en-US" b="1" dirty="0">
                <a:solidFill>
                  <a:srgbClr val="4472C4"/>
                </a:solidFill>
                <a:cs typeface="汉仪旗黑-55简" panose="00020600040101010101" charset="-128"/>
                <a:sym typeface="Arial"/>
              </a:rPr>
              <a:t>查看下负载是否很高，</a:t>
            </a:r>
            <a:r>
              <a:rPr lang="en-US" altLang="zh-CN" b="1" dirty="0">
                <a:solidFill>
                  <a:srgbClr val="4472C4"/>
                </a:solidFill>
                <a:cs typeface="汉仪旗黑-55简" panose="00020600040101010101" charset="-128"/>
                <a:sym typeface="Arial"/>
              </a:rPr>
              <a:t>work</a:t>
            </a:r>
            <a:r>
              <a:rPr lang="zh-CN" altLang="en-US" b="1" dirty="0">
                <a:solidFill>
                  <a:srgbClr val="4472C4"/>
                </a:solidFill>
                <a:cs typeface="汉仪旗黑-55简" panose="00020600040101010101" charset="-128"/>
                <a:sym typeface="Arial"/>
              </a:rPr>
              <a:t>节点可以看到具体是哪个进程</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数据库服务器可以进到</a:t>
            </a:r>
            <a:r>
              <a:rPr lang="en-US" altLang="zh-CN" b="1" dirty="0" err="1">
                <a:solidFill>
                  <a:srgbClr val="4472C4"/>
                </a:solidFill>
                <a:cs typeface="汉仪旗黑-55简" panose="00020600040101010101" charset="-128"/>
                <a:sym typeface="Arial"/>
              </a:rPr>
              <a:t>mysql</a:t>
            </a:r>
            <a:r>
              <a:rPr lang="zh-CN" altLang="en-US" b="1" dirty="0">
                <a:solidFill>
                  <a:srgbClr val="4472C4"/>
                </a:solidFill>
                <a:cs typeface="汉仪旗黑-55简" panose="00020600040101010101" charset="-128"/>
                <a:sym typeface="Arial"/>
              </a:rPr>
              <a:t>里看下是否有</a:t>
            </a:r>
            <a:r>
              <a:rPr lang="en-US" altLang="zh-CN" b="1" dirty="0" err="1">
                <a:solidFill>
                  <a:srgbClr val="4472C4"/>
                </a:solidFill>
                <a:cs typeface="汉仪旗黑-55简" panose="00020600040101010101" charset="-128"/>
                <a:sym typeface="Arial"/>
              </a:rPr>
              <a:t>sql</a:t>
            </a:r>
            <a:r>
              <a:rPr lang="zh-CN" altLang="en-US" b="1" dirty="0">
                <a:solidFill>
                  <a:srgbClr val="4472C4"/>
                </a:solidFill>
                <a:cs typeface="汉仪旗黑-55简" panose="00020600040101010101" charset="-128"/>
                <a:sym typeface="Arial"/>
              </a:rPr>
              <a:t>堵住了，执行：</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rPr>
              <a:t>select </a:t>
            </a:r>
            <a:r>
              <a:rPr lang="en-US" altLang="zh-CN" b="1" dirty="0" err="1">
                <a:solidFill>
                  <a:srgbClr val="4472C4"/>
                </a:solidFill>
              </a:rPr>
              <a:t>trx_query,trx_mysql_thread_id,trx_state</a:t>
            </a:r>
            <a:r>
              <a:rPr lang="en-US" altLang="zh-CN" b="1" dirty="0">
                <a:solidFill>
                  <a:srgbClr val="4472C4"/>
                </a:solidFill>
              </a:rPr>
              <a:t>, </a:t>
            </a:r>
            <a:r>
              <a:rPr lang="en-US" altLang="zh-CN" b="1" dirty="0" err="1">
                <a:solidFill>
                  <a:srgbClr val="4472C4"/>
                </a:solidFill>
              </a:rPr>
              <a:t>trx_started</a:t>
            </a:r>
            <a:r>
              <a:rPr lang="en-US" altLang="zh-CN" b="1" dirty="0">
                <a:solidFill>
                  <a:srgbClr val="4472C4"/>
                </a:solidFill>
              </a:rPr>
              <a:t> </a:t>
            </a:r>
          </a:p>
          <a:p>
            <a:pPr>
              <a:lnSpc>
                <a:spcPct val="150000"/>
              </a:lnSpc>
            </a:pPr>
            <a:r>
              <a:rPr lang="en-US" altLang="zh-CN" b="1" dirty="0">
                <a:solidFill>
                  <a:srgbClr val="4472C4"/>
                </a:solidFill>
              </a:rPr>
              <a:t>  from </a:t>
            </a:r>
            <a:r>
              <a:rPr lang="en-US" altLang="zh-CN" b="1" dirty="0" err="1">
                <a:solidFill>
                  <a:srgbClr val="4472C4"/>
                </a:solidFill>
              </a:rPr>
              <a:t>information_schema.INNODB_TRX</a:t>
            </a:r>
            <a:r>
              <a:rPr lang="en-US" altLang="zh-CN" b="1" dirty="0">
                <a:solidFill>
                  <a:srgbClr val="4472C4"/>
                </a:solidFill>
              </a:rPr>
              <a:t>;</a:t>
            </a:r>
          </a:p>
          <a:p>
            <a:pPr>
              <a:lnSpc>
                <a:spcPct val="150000"/>
              </a:lnSpc>
            </a:pPr>
            <a:r>
              <a:rPr lang="zh-CN" altLang="en-US" b="1" dirty="0">
                <a:solidFill>
                  <a:srgbClr val="4472C4"/>
                </a:solidFill>
                <a:cs typeface="汉仪旗黑-55简" panose="00020600040101010101" charset="-128"/>
                <a:sym typeface="Arial"/>
              </a:rPr>
              <a:t>若有很多进程超过</a:t>
            </a:r>
            <a:r>
              <a:rPr lang="en-US" altLang="zh-CN" b="1" dirty="0">
                <a:solidFill>
                  <a:srgbClr val="4472C4"/>
                </a:solidFill>
                <a:cs typeface="汉仪旗黑-55简" panose="00020600040101010101" charset="-128"/>
                <a:sym typeface="Arial"/>
              </a:rPr>
              <a:t>20</a:t>
            </a:r>
            <a:r>
              <a:rPr lang="zh-CN" altLang="en-US" b="1" dirty="0">
                <a:solidFill>
                  <a:srgbClr val="4472C4"/>
                </a:solidFill>
                <a:cs typeface="汉仪旗黑-55简" panose="00020600040101010101" charset="-128"/>
                <a:sym typeface="Arial"/>
              </a:rPr>
              <a:t>分钟未执行完，表示数据库堵住</a:t>
            </a:r>
            <a:endParaRPr lang="en-US" altLang="zh-CN" b="1" dirty="0">
              <a:solidFill>
                <a:srgbClr val="4472C4"/>
              </a:solidFill>
              <a:cs typeface="汉仪旗黑-55简" panose="00020600040101010101" charset="-128"/>
              <a:sym typeface="Arial"/>
            </a:endParaRPr>
          </a:p>
          <a:p>
            <a:pPr>
              <a:lnSpc>
                <a:spcPct val="150000"/>
              </a:lnSpc>
            </a:pPr>
            <a:r>
              <a:rPr lang="zh-CN" altLang="en-US" b="1" dirty="0">
                <a:solidFill>
                  <a:srgbClr val="4472C4"/>
                </a:solidFill>
                <a:cs typeface="汉仪旗黑-55简" panose="00020600040101010101" charset="-128"/>
                <a:sym typeface="Arial"/>
              </a:rPr>
              <a:t>根据查到的</a:t>
            </a:r>
            <a:r>
              <a:rPr lang="en-US" altLang="zh-CN" b="1" dirty="0">
                <a:solidFill>
                  <a:srgbClr val="4472C4"/>
                </a:solidFill>
                <a:cs typeface="汉仪旗黑-55简" panose="00020600040101010101" charset="-128"/>
                <a:sym typeface="Arial"/>
              </a:rPr>
              <a:t>id</a:t>
            </a:r>
            <a:r>
              <a:rPr lang="zh-CN" altLang="en-US" b="1" dirty="0">
                <a:solidFill>
                  <a:srgbClr val="4472C4"/>
                </a:solidFill>
                <a:cs typeface="汉仪旗黑-55简" panose="00020600040101010101" charset="-128"/>
                <a:sym typeface="Arial"/>
              </a:rPr>
              <a:t>查看完整</a:t>
            </a:r>
            <a:r>
              <a:rPr lang="en-US" altLang="zh-CN" b="1" dirty="0" err="1">
                <a:solidFill>
                  <a:srgbClr val="4472C4"/>
                </a:solidFill>
                <a:cs typeface="汉仪旗黑-55简" panose="00020600040101010101" charset="-128"/>
                <a:sym typeface="Arial"/>
              </a:rPr>
              <a:t>sql</a:t>
            </a:r>
            <a:r>
              <a:rPr lang="zh-CN" altLang="en-US" b="1" dirty="0">
                <a:solidFill>
                  <a:srgbClr val="4472C4"/>
                </a:solidFill>
                <a:cs typeface="汉仪旗黑-55简" panose="00020600040101010101" charset="-128"/>
                <a:sym typeface="Arial"/>
              </a:rPr>
              <a:t>，可以拉群发给唐老师看下是否需要优化：</a:t>
            </a:r>
            <a:endParaRPr lang="en-US" altLang="zh-CN" b="1" dirty="0">
              <a:solidFill>
                <a:srgbClr val="4472C4"/>
              </a:solidFill>
              <a:cs typeface="汉仪旗黑-55简" panose="00020600040101010101" charset="-128"/>
              <a:sym typeface="Arial"/>
            </a:endParaRPr>
          </a:p>
          <a:p>
            <a:pPr>
              <a:lnSpc>
                <a:spcPct val="150000"/>
              </a:lnSpc>
            </a:pPr>
            <a:r>
              <a:rPr lang="en-US" altLang="zh-CN" b="1" dirty="0">
                <a:solidFill>
                  <a:srgbClr val="4472C4"/>
                </a:solidFill>
              </a:rPr>
              <a:t>select * from </a:t>
            </a:r>
            <a:r>
              <a:rPr lang="en-US" altLang="zh-CN" b="1" dirty="0" err="1">
                <a:solidFill>
                  <a:srgbClr val="4472C4"/>
                </a:solidFill>
              </a:rPr>
              <a:t>information_schema.processlist</a:t>
            </a:r>
            <a:r>
              <a:rPr lang="en-US" altLang="zh-CN" b="1" dirty="0">
                <a:solidFill>
                  <a:srgbClr val="4472C4"/>
                </a:solidFill>
              </a:rPr>
              <a:t> where id= </a:t>
            </a:r>
            <a:r>
              <a:rPr lang="zh-CN" altLang="en-US" b="1" dirty="0">
                <a:solidFill>
                  <a:srgbClr val="4472C4"/>
                </a:solidFill>
              </a:rPr>
              <a:t>；</a:t>
            </a:r>
            <a:endParaRPr lang="en-US" altLang="zh-CN" b="1" dirty="0">
              <a:solidFill>
                <a:srgbClr val="4472C4"/>
              </a:solidFill>
              <a:cs typeface="汉仪旗黑-55简" panose="00020600040101010101" charset="-128"/>
              <a:sym typeface="Arial"/>
            </a:endParaRPr>
          </a:p>
        </p:txBody>
      </p:sp>
      <p:sp>
        <p:nvSpPr>
          <p:cNvPr id="17" name="矩形: 圆角 17"/>
          <p:cNvSpPr/>
          <p:nvPr/>
        </p:nvSpPr>
        <p:spPr>
          <a:xfrm>
            <a:off x="4479646" y="1758176"/>
            <a:ext cx="1243397" cy="47177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矩形: 圆角 18"/>
          <p:cNvSpPr/>
          <p:nvPr/>
        </p:nvSpPr>
        <p:spPr>
          <a:xfrm>
            <a:off x="4479645" y="1758176"/>
            <a:ext cx="4070837" cy="471772"/>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矩形 18"/>
          <p:cNvSpPr/>
          <p:nvPr/>
        </p:nvSpPr>
        <p:spPr>
          <a:xfrm>
            <a:off x="5802480" y="1822124"/>
            <a:ext cx="1872103" cy="424732"/>
          </a:xfrm>
          <a:prstGeom prst="rect">
            <a:avLst/>
          </a:prstGeom>
        </p:spPr>
        <p:txBody>
          <a:bodyPr wrap="square">
            <a:spAutoFit/>
            <a:scene3d>
              <a:camera prst="orthographicFront"/>
              <a:lightRig rig="threePt" dir="t"/>
            </a:scene3d>
            <a:sp3d contourW="12700"/>
          </a:bodyPr>
          <a:lstStyle/>
          <a:p>
            <a:pPr algn="r">
              <a:lnSpc>
                <a:spcPct val="120000"/>
              </a:lnSpc>
            </a:pPr>
            <a:r>
              <a:rPr lang="zh-CN" altLang="en-US" b="1" dirty="0">
                <a:solidFill>
                  <a:schemeClr val="accent1"/>
                </a:solidFill>
                <a:cs typeface="+mn-ea"/>
                <a:sym typeface="+mn-lt"/>
              </a:rPr>
              <a:t>环境访问慢问题</a:t>
            </a:r>
          </a:p>
        </p:txBody>
      </p:sp>
      <p:sp>
        <p:nvSpPr>
          <p:cNvPr id="27" name="文本框 26"/>
          <p:cNvSpPr txBox="1"/>
          <p:nvPr/>
        </p:nvSpPr>
        <p:spPr>
          <a:xfrm>
            <a:off x="4692698" y="1844761"/>
            <a:ext cx="1004229" cy="338554"/>
          </a:xfrm>
          <a:prstGeom prst="rect">
            <a:avLst/>
          </a:prstGeom>
          <a:noFill/>
        </p:spPr>
        <p:txBody>
          <a:bodyPr wrap="square">
            <a:spAutoFit/>
          </a:bodyPr>
          <a:lstStyle/>
          <a:p>
            <a:r>
              <a:rPr lang="en-US" altLang="zh-CN" sz="1600" b="1" dirty="0">
                <a:solidFill>
                  <a:schemeClr val="bg1"/>
                </a:solidFill>
                <a:cs typeface="+mn-ea"/>
                <a:sym typeface="+mn-lt"/>
              </a:rPr>
              <a:t>Part 5</a:t>
            </a:r>
            <a:endParaRPr lang="zh-CN" altLang="en-US" sz="1600" dirty="0">
              <a:solidFill>
                <a:schemeClr val="bg1"/>
              </a:solidFill>
              <a:cs typeface="+mn-ea"/>
              <a:sym typeface="+mn-lt"/>
            </a:endParaRPr>
          </a:p>
        </p:txBody>
      </p:sp>
    </p:spTree>
    <p:extLst>
      <p:ext uri="{BB962C8B-B14F-4D97-AF65-F5344CB8AC3E}">
        <p14:creationId xmlns:p14="http://schemas.microsoft.com/office/powerpoint/2010/main" val="224986473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1000"/>
                                        <p:tgtEl>
                                          <p:spTgt spid="29"/>
                                        </p:tgtEl>
                                      </p:cBhvr>
                                    </p:animEffect>
                                    <p:anim calcmode="lin" valueType="num">
                                      <p:cBhvr>
                                        <p:cTn id="13" dur="1000" fill="hold"/>
                                        <p:tgtEl>
                                          <p:spTgt spid="29"/>
                                        </p:tgtEl>
                                        <p:attrNameLst>
                                          <p:attrName>ppt_x</p:attrName>
                                        </p:attrNameLst>
                                      </p:cBhvr>
                                      <p:tavLst>
                                        <p:tav tm="0">
                                          <p:val>
                                            <p:strVal val="#ppt_x"/>
                                          </p:val>
                                        </p:tav>
                                        <p:tav tm="100000">
                                          <p:val>
                                            <p:strVal val="#ppt_x"/>
                                          </p:val>
                                        </p:tav>
                                      </p:tavLst>
                                    </p:anim>
                                    <p:anim calcmode="lin" valueType="num">
                                      <p:cBhvr>
                                        <p:cTn id="14" dur="1000" fill="hold"/>
                                        <p:tgtEl>
                                          <p:spTgt spid="2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1000"/>
                                        <p:tgtEl>
                                          <p:spTgt spid="15"/>
                                        </p:tgtEl>
                                      </p:cBhvr>
                                    </p:animEffect>
                                    <p:anim calcmode="lin" valueType="num">
                                      <p:cBhvr>
                                        <p:cTn id="33" dur="1000" fill="hold"/>
                                        <p:tgtEl>
                                          <p:spTgt spid="15"/>
                                        </p:tgtEl>
                                        <p:attrNameLst>
                                          <p:attrName>ppt_x</p:attrName>
                                        </p:attrNameLst>
                                      </p:cBhvr>
                                      <p:tavLst>
                                        <p:tav tm="0">
                                          <p:val>
                                            <p:strVal val="#ppt_x"/>
                                          </p:val>
                                        </p:tav>
                                        <p:tav tm="100000">
                                          <p:val>
                                            <p:strVal val="#ppt_x"/>
                                          </p:val>
                                        </p:tav>
                                      </p:tavLst>
                                    </p:anim>
                                    <p:anim calcmode="lin" valueType="num">
                                      <p:cBhvr>
                                        <p:cTn id="34"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6" grpId="0" animBg="1"/>
      <p:bldP spid="29" grpId="0" animBg="1"/>
      <p:bldP spid="13" grpId="0"/>
      <p:bldP spid="14" grpId="0"/>
      <p:bldP spid="15" grpId="0" animBg="1"/>
      <p:bldP spid="17" grpId="0" animBg="1"/>
      <p:bldP spid="18" grpId="0" animBg="1"/>
      <p:bldP spid="19" grpId="0"/>
      <p:bldP spid="2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6</a:t>
            </a:r>
            <a:endParaRPr lang="zh-CN" altLang="en-US" sz="16600" b="1" dirty="0">
              <a:solidFill>
                <a:schemeClr val="accent1"/>
              </a:solidFill>
              <a:cs typeface="+mn-ea"/>
              <a:sym typeface="+mn-lt"/>
            </a:endParaRPr>
          </a:p>
        </p:txBody>
      </p:sp>
      <p:sp>
        <p:nvSpPr>
          <p:cNvPr id="4" name="TextBox 21"/>
          <p:cNvSpPr txBox="1"/>
          <p:nvPr/>
        </p:nvSpPr>
        <p:spPr>
          <a:xfrm>
            <a:off x="4236714" y="2698334"/>
            <a:ext cx="6283973" cy="1107996"/>
          </a:xfrm>
          <a:prstGeom prst="rect">
            <a:avLst/>
          </a:prstGeom>
          <a:noFill/>
        </p:spPr>
        <p:txBody>
          <a:bodyPr wrap="square" rtlCol="0">
            <a:spAutoFit/>
          </a:bodyPr>
          <a:lstStyle/>
          <a:p>
            <a:pPr algn="ctr"/>
            <a:r>
              <a:rPr lang="zh-CN" altLang="en-US" sz="6600" b="1" dirty="0" smtClean="0">
                <a:solidFill>
                  <a:schemeClr val="accent1"/>
                </a:solidFill>
                <a:effectLst>
                  <a:outerShdw blurRad="254000" dist="101600" dir="5400000" algn="ctr" rotWithShape="0">
                    <a:srgbClr val="000000">
                      <a:alpha val="15000"/>
                    </a:srgbClr>
                  </a:outerShdw>
                </a:effectLst>
                <a:cs typeface="+mn-ea"/>
                <a:sym typeface="+mn-lt"/>
              </a:rPr>
              <a:t>离线镜像包生成</a:t>
            </a:r>
            <a:endParaRPr lang="zh-CN" altLang="en-US" sz="6600" b="1" dirty="0">
              <a:solidFill>
                <a:schemeClr val="accent1"/>
              </a:solidFill>
              <a:effectLst>
                <a:outerShdw blurRad="254000" dist="101600" dir="5400000" algn="ctr" rotWithShape="0">
                  <a:srgbClr val="000000">
                    <a:alpha val="15000"/>
                  </a:srgbClr>
                </a:outerShdw>
              </a:effectLst>
              <a:cs typeface="+mn-ea"/>
              <a:sym typeface="+mn-lt"/>
            </a:endParaRP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smtClean="0">
                <a:solidFill>
                  <a:schemeClr val="accent1"/>
                </a:solidFill>
                <a:cs typeface="+mn-ea"/>
                <a:sym typeface="+mn-lt"/>
              </a:rPr>
              <a:t>Generate Offline Images</a:t>
            </a:r>
            <a:endParaRPr lang="en-US" altLang="zh-CN" sz="2000" dirty="0">
              <a:solidFill>
                <a:schemeClr val="accent1"/>
              </a:solidFill>
              <a:cs typeface="+mn-ea"/>
              <a:sym typeface="+mn-lt"/>
            </a:endParaRP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80337019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897332" y="652987"/>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离线镜像包生成</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765301" y="1758305"/>
            <a:ext cx="4980851" cy="458459"/>
          </a:xfrm>
          <a:prstGeom prst="rect">
            <a:avLst/>
          </a:prstGeom>
        </p:spPr>
        <p:txBody>
          <a:bodyPr wrap="none">
            <a:spAutoFit/>
          </a:bodyPr>
          <a:lstStyle/>
          <a:p>
            <a:pPr>
              <a:lnSpc>
                <a:spcPct val="150000"/>
              </a:lnSpc>
            </a:pPr>
            <a:r>
              <a:rPr lang="zh-CN" altLang="en-US" b="1" dirty="0" smtClean="0">
                <a:solidFill>
                  <a:srgbClr val="4472C4"/>
                </a:solidFill>
                <a:cs typeface="汉仪旗黑-55简" panose="00020600040101010101" charset="-128"/>
                <a:sym typeface="Arial"/>
              </a:rPr>
              <a:t>操作：登录</a:t>
            </a:r>
            <a:r>
              <a:rPr lang="en-US" altLang="zh-CN" b="1" dirty="0" smtClean="0">
                <a:solidFill>
                  <a:srgbClr val="4472C4"/>
                </a:solidFill>
                <a:cs typeface="汉仪旗黑-55简" panose="00020600040101010101" charset="-128"/>
                <a:sym typeface="Arial"/>
              </a:rPr>
              <a:t>ops</a:t>
            </a:r>
            <a:r>
              <a:rPr lang="zh-CN" altLang="en-US" b="1" dirty="0" smtClean="0">
                <a:solidFill>
                  <a:srgbClr val="4472C4"/>
                </a:solidFill>
                <a:cs typeface="汉仪旗黑-55简" panose="00020600040101010101" charset="-128"/>
                <a:sym typeface="Arial"/>
              </a:rPr>
              <a:t>选中自己所管理的公司点击进去</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301" y="2537834"/>
            <a:ext cx="8216900" cy="3590614"/>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Generate offline images</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288586034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897332" y="646450"/>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离线镜像包生成</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765301" y="1758305"/>
            <a:ext cx="4980851" cy="458459"/>
          </a:xfrm>
          <a:prstGeom prst="rect">
            <a:avLst/>
          </a:prstGeom>
        </p:spPr>
        <p:txBody>
          <a:bodyPr wrap="none">
            <a:spAutoFit/>
          </a:bodyPr>
          <a:lstStyle/>
          <a:p>
            <a:pPr>
              <a:lnSpc>
                <a:spcPct val="150000"/>
              </a:lnSpc>
            </a:pPr>
            <a:r>
              <a:rPr lang="zh-CN" altLang="en-US" b="1" dirty="0" smtClean="0">
                <a:solidFill>
                  <a:srgbClr val="4472C4"/>
                </a:solidFill>
                <a:cs typeface="汉仪旗黑-55简" panose="00020600040101010101" charset="-128"/>
                <a:sym typeface="Arial"/>
              </a:rPr>
              <a:t>操作：登录</a:t>
            </a:r>
            <a:r>
              <a:rPr lang="en-US" altLang="zh-CN" b="1" dirty="0" smtClean="0">
                <a:solidFill>
                  <a:srgbClr val="4472C4"/>
                </a:solidFill>
                <a:cs typeface="汉仪旗黑-55简" panose="00020600040101010101" charset="-128"/>
                <a:sym typeface="Arial"/>
              </a:rPr>
              <a:t>ops</a:t>
            </a:r>
            <a:r>
              <a:rPr lang="zh-CN" altLang="en-US" b="1" dirty="0" smtClean="0">
                <a:solidFill>
                  <a:srgbClr val="4472C4"/>
                </a:solidFill>
                <a:cs typeface="汉仪旗黑-55简" panose="00020600040101010101" charset="-128"/>
                <a:sym typeface="Arial"/>
              </a:rPr>
              <a:t>选中自己所管理的公司点击进去</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7006" y="2416393"/>
            <a:ext cx="8216900" cy="3590614"/>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Generate offline images</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36216213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离线镜像包生成</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765301" y="1758305"/>
            <a:ext cx="7802136" cy="923330"/>
          </a:xfrm>
          <a:prstGeom prst="rect">
            <a:avLst/>
          </a:prstGeom>
        </p:spPr>
        <p:txBody>
          <a:bodyPr wrap="none">
            <a:spAutoFit/>
          </a:bodyPr>
          <a:lstStyle/>
          <a:p>
            <a:pPr>
              <a:lnSpc>
                <a:spcPct val="150000"/>
              </a:lnSpc>
            </a:pPr>
            <a:r>
              <a:rPr lang="zh-CN" altLang="en-US" b="1" dirty="0" smtClean="0">
                <a:solidFill>
                  <a:srgbClr val="4472C4"/>
                </a:solidFill>
                <a:cs typeface="汉仪旗黑-55简" panose="00020600040101010101" charset="-128"/>
                <a:sym typeface="Arial"/>
              </a:rPr>
              <a:t>提示：服务器性能有限，一次请只生成一个，等半个小时之后在生成另一个</a:t>
            </a:r>
            <a:endParaRPr lang="en-US" altLang="zh-CN" b="1" dirty="0" smtClean="0">
              <a:solidFill>
                <a:srgbClr val="4472C4"/>
              </a:solidFill>
              <a:cs typeface="汉仪旗黑-55简" panose="00020600040101010101" charset="-128"/>
              <a:sym typeface="Arial"/>
            </a:endParaRPr>
          </a:p>
          <a:p>
            <a:pPr>
              <a:lnSpc>
                <a:spcPct val="150000"/>
              </a:lnSpc>
            </a:pPr>
            <a:r>
              <a:rPr lang="zh-CN" altLang="en-US" b="1" dirty="0" smtClean="0">
                <a:solidFill>
                  <a:srgbClr val="4472C4"/>
                </a:solidFill>
                <a:cs typeface="汉仪旗黑-55简" panose="00020600040101010101" charset="-128"/>
                <a:sym typeface="Arial"/>
              </a:rPr>
              <a:t>（或者离线文件名有了之后再点击新增另外一个镜像</a:t>
            </a:r>
            <a:endParaRPr lang="en-US" altLang="zh-CN" b="1" dirty="0">
              <a:solidFill>
                <a:srgbClr val="4472C4"/>
              </a:solidFill>
              <a:cs typeface="汉仪旗黑-55简" panose="00020600040101010101" charset="-128"/>
              <a:sym typeface="Aria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472" y="2782519"/>
            <a:ext cx="7524000" cy="3287830"/>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Generate offline images</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3943670439"/>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离线镜像包生成</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765301" y="1758305"/>
            <a:ext cx="10572125" cy="923330"/>
          </a:xfrm>
          <a:prstGeom prst="rect">
            <a:avLst/>
          </a:prstGeom>
        </p:spPr>
        <p:txBody>
          <a:bodyPr wrap="none">
            <a:spAutoFit/>
          </a:bodyPr>
          <a:lstStyle/>
          <a:p>
            <a:pPr>
              <a:lnSpc>
                <a:spcPct val="150000"/>
              </a:lnSpc>
            </a:pPr>
            <a:r>
              <a:rPr lang="zh-CN" altLang="en-US" b="1" dirty="0" smtClean="0">
                <a:solidFill>
                  <a:srgbClr val="4472C4"/>
                </a:solidFill>
                <a:cs typeface="汉仪旗黑-55简" panose="00020600040101010101" charset="-128"/>
                <a:sym typeface="Arial"/>
              </a:rPr>
              <a:t>提示：架构、环境、镜像类型（前端或后端）、数据库类型、上一个版本号、本次镜像版本都是必填项</a:t>
            </a:r>
            <a:endParaRPr lang="en-US" altLang="zh-CN" b="1" dirty="0" smtClean="0">
              <a:solidFill>
                <a:srgbClr val="4472C4"/>
              </a:solidFill>
              <a:cs typeface="汉仪旗黑-55简" panose="00020600040101010101" charset="-128"/>
              <a:sym typeface="Arial"/>
            </a:endParaRPr>
          </a:p>
          <a:p>
            <a:pPr>
              <a:lnSpc>
                <a:spcPct val="150000"/>
              </a:lnSpc>
            </a:pPr>
            <a:r>
              <a:rPr lang="zh-CN" altLang="en-US" b="1" dirty="0" smtClean="0">
                <a:solidFill>
                  <a:srgbClr val="4472C4"/>
                </a:solidFill>
                <a:cs typeface="汉仪旗黑-55简" panose="00020600040101010101" charset="-128"/>
                <a:sym typeface="Arial"/>
              </a:rPr>
              <a:t>镜像生成后，会有一个镜像文件名，根据镜像文件名获取对应的镜像。</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472" y="2780596"/>
            <a:ext cx="7564990" cy="3305744"/>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Generate offline images</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305420656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765301" y="674126"/>
            <a:ext cx="2957403"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离线镜像包生成</a:t>
            </a: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765301" y="1758305"/>
            <a:ext cx="7007046" cy="507831"/>
          </a:xfrm>
          <a:prstGeom prst="rect">
            <a:avLst/>
          </a:prstGeom>
        </p:spPr>
        <p:txBody>
          <a:bodyPr wrap="none">
            <a:spAutoFit/>
          </a:bodyPr>
          <a:lstStyle/>
          <a:p>
            <a:pPr>
              <a:lnSpc>
                <a:spcPct val="150000"/>
              </a:lnSpc>
            </a:pPr>
            <a:r>
              <a:rPr lang="zh-CN" altLang="en-US" b="1" dirty="0" smtClean="0">
                <a:solidFill>
                  <a:srgbClr val="4472C4"/>
                </a:solidFill>
                <a:cs typeface="汉仪旗黑-55简" panose="00020600040101010101" charset="-128"/>
                <a:sym typeface="Arial"/>
              </a:rPr>
              <a:t>提示：前后端镜像皆已经生成，请到离线镜像包服务器上进行获取</a:t>
            </a:r>
            <a:endParaRPr lang="en-US" altLang="zh-CN" b="1" dirty="0">
              <a:solidFill>
                <a:srgbClr val="4472C4"/>
              </a:solidFill>
              <a:cs typeface="汉仪旗黑-55简" panose="00020600040101010101" charset="-128"/>
              <a:sym typeface="Arial"/>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5902" y="2416393"/>
            <a:ext cx="8083176" cy="3532180"/>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Generate offline images</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9359032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7</a:t>
            </a:r>
            <a:endParaRPr lang="zh-CN" altLang="en-US" sz="16600" b="1" dirty="0">
              <a:solidFill>
                <a:schemeClr val="accent1"/>
              </a:solidFill>
              <a:cs typeface="+mn-ea"/>
              <a:sym typeface="+mn-lt"/>
            </a:endParaRPr>
          </a:p>
        </p:txBody>
      </p:sp>
      <p:sp>
        <p:nvSpPr>
          <p:cNvPr id="4" name="TextBox 21"/>
          <p:cNvSpPr txBox="1"/>
          <p:nvPr/>
        </p:nvSpPr>
        <p:spPr>
          <a:xfrm>
            <a:off x="4236714" y="2698334"/>
            <a:ext cx="7038236" cy="1107996"/>
          </a:xfrm>
          <a:prstGeom prst="rect">
            <a:avLst/>
          </a:prstGeom>
          <a:noFill/>
        </p:spPr>
        <p:txBody>
          <a:bodyPr wrap="square" rtlCol="0">
            <a:spAutoFit/>
          </a:bodyPr>
          <a:lstStyle/>
          <a:p>
            <a:pPr algn="ctr"/>
            <a:r>
              <a:rPr lang="zh-CN" altLang="en-US" sz="6600" b="1" dirty="0" smtClean="0">
                <a:solidFill>
                  <a:schemeClr val="accent1"/>
                </a:solidFill>
                <a:effectLst>
                  <a:outerShdw blurRad="254000" dist="101600" dir="5400000" algn="ctr" rotWithShape="0">
                    <a:srgbClr val="000000">
                      <a:alpha val="15000"/>
                    </a:srgbClr>
                  </a:outerShdw>
                </a:effectLst>
                <a:cs typeface="+mn-ea"/>
                <a:sym typeface="+mn-lt"/>
              </a:rPr>
              <a:t>如何使用</a:t>
            </a:r>
            <a:r>
              <a:rPr lang="en-US" altLang="zh-CN" sz="6600" b="1" dirty="0" err="1" smtClean="0">
                <a:solidFill>
                  <a:schemeClr val="accent1"/>
                </a:solidFill>
                <a:effectLst>
                  <a:outerShdw blurRad="254000" dist="101600" dir="5400000" algn="ctr" rotWithShape="0">
                    <a:srgbClr val="000000">
                      <a:alpha val="15000"/>
                    </a:srgbClr>
                  </a:outerShdw>
                </a:effectLst>
                <a:cs typeface="+mn-ea"/>
                <a:sym typeface="+mn-lt"/>
              </a:rPr>
              <a:t>Kibana</a:t>
            </a:r>
            <a:endParaRPr lang="zh-CN" altLang="en-US" sz="6600" b="1" dirty="0">
              <a:solidFill>
                <a:schemeClr val="accent1"/>
              </a:solidFill>
              <a:effectLst>
                <a:outerShdw blurRad="254000" dist="101600" dir="5400000" algn="ctr" rotWithShape="0">
                  <a:srgbClr val="000000">
                    <a:alpha val="15000"/>
                  </a:srgbClr>
                </a:outerShdw>
              </a:effectLst>
              <a:cs typeface="+mn-ea"/>
              <a:sym typeface="+mn-lt"/>
            </a:endParaRP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smtClean="0">
                <a:solidFill>
                  <a:schemeClr val="accent1"/>
                </a:solidFill>
                <a:cs typeface="+mn-ea"/>
                <a:sym typeface="+mn-lt"/>
              </a:rPr>
              <a:t>How to use </a:t>
            </a:r>
            <a:r>
              <a:rPr lang="en-US" altLang="zh-CN" sz="2000" dirty="0" err="1" smtClean="0">
                <a:solidFill>
                  <a:schemeClr val="accent1"/>
                </a:solidFill>
                <a:cs typeface="+mn-ea"/>
                <a:sym typeface="+mn-lt"/>
              </a:rPr>
              <a:t>Kibana</a:t>
            </a:r>
            <a:endParaRPr lang="en-US" altLang="zh-CN" sz="2000" dirty="0">
              <a:solidFill>
                <a:schemeClr val="accent1"/>
              </a:solidFill>
              <a:cs typeface="+mn-ea"/>
              <a:sym typeface="+mn-lt"/>
            </a:endParaRP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40984871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 name="矩形 1"/>
          <p:cNvSpPr/>
          <p:nvPr/>
        </p:nvSpPr>
        <p:spPr>
          <a:xfrm>
            <a:off x="1035455" y="1758672"/>
            <a:ext cx="9956572" cy="369332"/>
          </a:xfrm>
          <a:prstGeom prst="rect">
            <a:avLst/>
          </a:prstGeom>
        </p:spPr>
        <p:txBody>
          <a:bodyPr wrap="none">
            <a:spAutoFit/>
          </a:bodyPr>
          <a:lstStyle/>
          <a:p>
            <a:r>
              <a:rPr kumimoji="1" lang="en-US" altLang="zh-CN" b="1" dirty="0" smtClean="0">
                <a:solidFill>
                  <a:srgbClr val="4472C4"/>
                </a:solidFill>
              </a:rPr>
              <a:t>ping </a:t>
            </a:r>
            <a:r>
              <a:rPr kumimoji="1" lang="zh-CN" altLang="en-US" b="1" dirty="0" smtClean="0">
                <a:solidFill>
                  <a:srgbClr val="4472C4"/>
                </a:solidFill>
              </a:rPr>
              <a:t>域名或</a:t>
            </a:r>
            <a:r>
              <a:rPr kumimoji="1" lang="en-US" altLang="zh-CN" b="1" dirty="0" err="1" smtClean="0">
                <a:solidFill>
                  <a:srgbClr val="4472C4"/>
                </a:solidFill>
              </a:rPr>
              <a:t>ip</a:t>
            </a:r>
            <a:r>
              <a:rPr kumimoji="1" lang="zh-CN" altLang="en-US" b="1" dirty="0" smtClean="0">
                <a:solidFill>
                  <a:srgbClr val="4472C4"/>
                </a:solidFill>
              </a:rPr>
              <a:t>：</a:t>
            </a:r>
            <a:r>
              <a:rPr kumimoji="1" lang="en-US" altLang="zh-CN" b="1" dirty="0" smtClean="0">
                <a:solidFill>
                  <a:srgbClr val="4472C4"/>
                </a:solidFill>
              </a:rPr>
              <a:t>ping</a:t>
            </a:r>
            <a:r>
              <a:rPr kumimoji="1" lang="zh-CN" altLang="en-US" b="1" dirty="0" smtClean="0">
                <a:solidFill>
                  <a:srgbClr val="4472C4"/>
                </a:solidFill>
              </a:rPr>
              <a:t>地址时，显示字节、响应时间、</a:t>
            </a:r>
            <a:r>
              <a:rPr kumimoji="1" lang="en-US" altLang="zh-CN" b="1" dirty="0" err="1" smtClean="0">
                <a:solidFill>
                  <a:srgbClr val="4472C4"/>
                </a:solidFill>
              </a:rPr>
              <a:t>ttl</a:t>
            </a:r>
            <a:r>
              <a:rPr kumimoji="1" lang="zh-CN" altLang="en-US" b="1" dirty="0" smtClean="0">
                <a:solidFill>
                  <a:srgbClr val="4472C4"/>
                </a:solidFill>
              </a:rPr>
              <a:t>值表示通；显示请求超时，表示网络不通</a:t>
            </a:r>
            <a:endParaRPr kumimoji="1" lang="zh-CN" altLang="en-US" b="1" dirty="0">
              <a:solidFill>
                <a:srgbClr val="4472C4"/>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0312" y="2309540"/>
            <a:ext cx="7874405" cy="4108661"/>
          </a:xfrm>
          <a:prstGeom prst="rect">
            <a:avLst/>
          </a:prstGeom>
        </p:spPr>
      </p:pic>
    </p:spTree>
    <p:extLst>
      <p:ext uri="{BB962C8B-B14F-4D97-AF65-F5344CB8AC3E}">
        <p14:creationId xmlns:p14="http://schemas.microsoft.com/office/powerpoint/2010/main" val="18200437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1209787" y="684718"/>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如何使用</a:t>
            </a:r>
            <a:r>
              <a:rPr lang="en-US" altLang="zh-CN" sz="2800" b="1" dirty="0" err="1"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Kibana</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996592" y="1679265"/>
            <a:ext cx="2262158" cy="458459"/>
          </a:xfrm>
          <a:prstGeom prst="rect">
            <a:avLst/>
          </a:prstGeom>
        </p:spPr>
        <p:txBody>
          <a:bodyPr wrap="none">
            <a:spAutoFit/>
          </a:bodyPr>
          <a:lstStyle/>
          <a:p>
            <a:pPr>
              <a:lnSpc>
                <a:spcPct val="150000"/>
              </a:lnSpc>
            </a:pPr>
            <a:r>
              <a:rPr lang="zh-CN" altLang="en-US" b="1" dirty="0" smtClean="0">
                <a:solidFill>
                  <a:srgbClr val="FF0000"/>
                </a:solidFill>
                <a:cs typeface="汉仪旗黑-55简" panose="00020600040101010101" charset="-128"/>
                <a:sym typeface="Arial"/>
              </a:rPr>
              <a:t>提示</a:t>
            </a:r>
            <a:r>
              <a:rPr lang="zh-CN" altLang="en-US" b="1" dirty="0" smtClean="0">
                <a:solidFill>
                  <a:srgbClr val="4472C4"/>
                </a:solidFill>
                <a:cs typeface="汉仪旗黑-55简" panose="00020600040101010101" charset="-128"/>
                <a:sym typeface="Arial"/>
              </a:rPr>
              <a:t>：如图所示操作</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6592" y="2537834"/>
            <a:ext cx="6707424" cy="3581228"/>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How to use </a:t>
            </a:r>
            <a:r>
              <a:rPr lang="en-US" altLang="zh-CN" sz="2000" b="1" dirty="0" err="1" smtClean="0">
                <a:solidFill>
                  <a:schemeClr val="accent1">
                    <a:alpha val="40000"/>
                  </a:schemeClr>
                </a:solidFill>
                <a:effectLst>
                  <a:outerShdw blurRad="254000" dist="101600" dir="5400000" algn="ctr" rotWithShape="0">
                    <a:srgbClr val="000000">
                      <a:alpha val="15000"/>
                    </a:srgbClr>
                  </a:outerShdw>
                </a:effectLst>
                <a:cs typeface="+mn-ea"/>
                <a:sym typeface="+mn-lt"/>
              </a:rPr>
              <a:t>kibana</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364657207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1209787" y="684718"/>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如何使用</a:t>
            </a:r>
            <a:r>
              <a:rPr lang="en-US" altLang="zh-CN" sz="2800" b="1" dirty="0" err="1"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Kibana</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897332" y="1707220"/>
            <a:ext cx="2262158" cy="458459"/>
          </a:xfrm>
          <a:prstGeom prst="rect">
            <a:avLst/>
          </a:prstGeom>
        </p:spPr>
        <p:txBody>
          <a:bodyPr wrap="none">
            <a:spAutoFit/>
          </a:bodyPr>
          <a:lstStyle/>
          <a:p>
            <a:pPr>
              <a:lnSpc>
                <a:spcPct val="150000"/>
              </a:lnSpc>
            </a:pPr>
            <a:r>
              <a:rPr lang="zh-CN" altLang="en-US" b="1" dirty="0" smtClean="0">
                <a:solidFill>
                  <a:srgbClr val="FF0000"/>
                </a:solidFill>
                <a:cs typeface="汉仪旗黑-55简" panose="00020600040101010101" charset="-128"/>
                <a:sym typeface="Arial"/>
              </a:rPr>
              <a:t>提示</a:t>
            </a:r>
            <a:r>
              <a:rPr lang="zh-CN" altLang="en-US" b="1" dirty="0" smtClean="0">
                <a:solidFill>
                  <a:srgbClr val="4472C4"/>
                </a:solidFill>
                <a:cs typeface="汉仪旗黑-55简" panose="00020600040101010101" charset="-128"/>
                <a:sym typeface="Arial"/>
              </a:rPr>
              <a:t>：如图所示操作</a:t>
            </a:r>
            <a:endParaRPr lang="en-US" altLang="zh-CN" b="1" dirty="0">
              <a:solidFill>
                <a:srgbClr val="4472C4"/>
              </a:solidFill>
              <a:cs typeface="汉仪旗黑-55简" panose="00020600040101010101" charset="-128"/>
              <a:sym typeface="Aria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332" y="2512637"/>
            <a:ext cx="7626352" cy="3650520"/>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How to use </a:t>
            </a:r>
            <a:r>
              <a:rPr lang="en-US" altLang="zh-CN" sz="2000" b="1" dirty="0" err="1" smtClean="0">
                <a:solidFill>
                  <a:schemeClr val="accent1">
                    <a:alpha val="40000"/>
                  </a:schemeClr>
                </a:solidFill>
                <a:effectLst>
                  <a:outerShdw blurRad="254000" dist="101600" dir="5400000" algn="ctr" rotWithShape="0">
                    <a:srgbClr val="000000">
                      <a:alpha val="15000"/>
                    </a:srgbClr>
                  </a:outerShdw>
                </a:effectLst>
                <a:cs typeface="+mn-ea"/>
                <a:sym typeface="+mn-lt"/>
              </a:rPr>
              <a:t>kibana</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14044053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1209787" y="684718"/>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如何使用</a:t>
            </a:r>
            <a:r>
              <a:rPr lang="en-US" altLang="zh-CN" sz="2800" b="1" dirty="0" err="1"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Kibana</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897332" y="1672809"/>
            <a:ext cx="2262158" cy="458459"/>
          </a:xfrm>
          <a:prstGeom prst="rect">
            <a:avLst/>
          </a:prstGeom>
        </p:spPr>
        <p:txBody>
          <a:bodyPr wrap="none">
            <a:spAutoFit/>
          </a:bodyPr>
          <a:lstStyle/>
          <a:p>
            <a:pPr>
              <a:lnSpc>
                <a:spcPct val="150000"/>
              </a:lnSpc>
            </a:pPr>
            <a:r>
              <a:rPr lang="zh-CN" altLang="en-US" b="1" dirty="0" smtClean="0">
                <a:solidFill>
                  <a:srgbClr val="FF0000"/>
                </a:solidFill>
                <a:cs typeface="汉仪旗黑-55简" panose="00020600040101010101" charset="-128"/>
                <a:sym typeface="Arial"/>
              </a:rPr>
              <a:t>提示</a:t>
            </a:r>
            <a:r>
              <a:rPr lang="zh-CN" altLang="en-US" b="1" dirty="0" smtClean="0">
                <a:solidFill>
                  <a:srgbClr val="4472C4"/>
                </a:solidFill>
                <a:cs typeface="汉仪旗黑-55简" panose="00020600040101010101" charset="-128"/>
                <a:sym typeface="Arial"/>
              </a:rPr>
              <a:t>：如图所示操作</a:t>
            </a:r>
            <a:endParaRPr lang="en-US" altLang="zh-CN" b="1" dirty="0">
              <a:solidFill>
                <a:srgbClr val="4472C4"/>
              </a:solidFill>
              <a:cs typeface="汉仪旗黑-55简" panose="00020600040101010101" charset="-128"/>
              <a:sym typeface="Arial"/>
            </a:endParaRPr>
          </a:p>
        </p:txBody>
      </p:sp>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97332" y="2416567"/>
            <a:ext cx="7770190" cy="3719370"/>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How to use </a:t>
            </a:r>
            <a:r>
              <a:rPr lang="en-US" altLang="zh-CN" sz="2000" b="1" dirty="0" err="1" smtClean="0">
                <a:solidFill>
                  <a:schemeClr val="accent1">
                    <a:alpha val="40000"/>
                  </a:schemeClr>
                </a:solidFill>
                <a:effectLst>
                  <a:outerShdw blurRad="254000" dist="101600" dir="5400000" algn="ctr" rotWithShape="0">
                    <a:srgbClr val="000000">
                      <a:alpha val="15000"/>
                    </a:srgbClr>
                  </a:outerShdw>
                </a:effectLst>
                <a:cs typeface="+mn-ea"/>
                <a:sym typeface="+mn-lt"/>
              </a:rPr>
              <a:t>kibana</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97485658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1209787" y="684718"/>
            <a:ext cx="2957403"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如何使用</a:t>
            </a:r>
            <a:r>
              <a:rPr lang="en-US" altLang="zh-CN" sz="2800" b="1" dirty="0" err="1"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Kibana</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814472" y="1608974"/>
            <a:ext cx="2262158" cy="458459"/>
          </a:xfrm>
          <a:prstGeom prst="rect">
            <a:avLst/>
          </a:prstGeom>
        </p:spPr>
        <p:txBody>
          <a:bodyPr wrap="none">
            <a:spAutoFit/>
          </a:bodyPr>
          <a:lstStyle/>
          <a:p>
            <a:pPr>
              <a:lnSpc>
                <a:spcPct val="150000"/>
              </a:lnSpc>
            </a:pPr>
            <a:r>
              <a:rPr lang="zh-CN" altLang="en-US" b="1" dirty="0" smtClean="0">
                <a:solidFill>
                  <a:srgbClr val="FF0000"/>
                </a:solidFill>
                <a:cs typeface="汉仪旗黑-55简" panose="00020600040101010101" charset="-128"/>
                <a:sym typeface="Arial"/>
              </a:rPr>
              <a:t>提示</a:t>
            </a:r>
            <a:r>
              <a:rPr lang="zh-CN" altLang="en-US" b="1" dirty="0" smtClean="0">
                <a:solidFill>
                  <a:srgbClr val="4472C4"/>
                </a:solidFill>
                <a:cs typeface="汉仪旗黑-55简" panose="00020600040101010101" charset="-128"/>
                <a:sym typeface="Arial"/>
              </a:rPr>
              <a:t>：如图所示操作</a:t>
            </a:r>
            <a:endParaRPr lang="en-US" altLang="zh-CN" b="1" dirty="0">
              <a:solidFill>
                <a:srgbClr val="4472C4"/>
              </a:solidFill>
              <a:cs typeface="汉仪旗黑-55简" panose="00020600040101010101" charset="-128"/>
              <a:sym typeface="Arial"/>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472" y="2326590"/>
            <a:ext cx="8438936" cy="3863450"/>
          </a:xfrm>
          <a:prstGeom prst="rect">
            <a:avLst/>
          </a:prstGeom>
        </p:spPr>
      </p:pic>
      <p:sp>
        <p:nvSpPr>
          <p:cNvPr id="8" name="TextBox 21"/>
          <p:cNvSpPr txBox="1"/>
          <p:nvPr/>
        </p:nvSpPr>
        <p:spPr>
          <a:xfrm>
            <a:off x="620295" y="1207938"/>
            <a:ext cx="3859350" cy="400110"/>
          </a:xfrm>
          <a:prstGeom prst="rect">
            <a:avLst/>
          </a:prstGeom>
          <a:noFill/>
        </p:spPr>
        <p:txBody>
          <a:bodyPr wrap="square" rtlCol="0">
            <a:spAutoFit/>
          </a:bodyPr>
          <a:lstStyle/>
          <a:p>
            <a:pPr algn="ctr"/>
            <a:r>
              <a:rPr lang="en-US" altLang="zh-CN" sz="2000" b="1" dirty="0" smtClean="0">
                <a:solidFill>
                  <a:schemeClr val="accent1">
                    <a:alpha val="40000"/>
                  </a:schemeClr>
                </a:solidFill>
                <a:effectLst>
                  <a:outerShdw blurRad="254000" dist="101600" dir="5400000" algn="ctr" rotWithShape="0">
                    <a:srgbClr val="000000">
                      <a:alpha val="15000"/>
                    </a:srgbClr>
                  </a:outerShdw>
                </a:effectLst>
                <a:cs typeface="+mn-ea"/>
                <a:sym typeface="+mn-lt"/>
              </a:rPr>
              <a:t>How to use </a:t>
            </a:r>
            <a:r>
              <a:rPr lang="en-US" altLang="zh-CN" sz="2000" b="1" dirty="0" err="1" smtClean="0">
                <a:solidFill>
                  <a:schemeClr val="accent1">
                    <a:alpha val="40000"/>
                  </a:schemeClr>
                </a:solidFill>
                <a:effectLst>
                  <a:outerShdw blurRad="254000" dist="101600" dir="5400000" algn="ctr" rotWithShape="0">
                    <a:srgbClr val="000000">
                      <a:alpha val="15000"/>
                    </a:srgbClr>
                  </a:outerShdw>
                </a:effectLst>
                <a:cs typeface="+mn-ea"/>
                <a:sym typeface="+mn-lt"/>
              </a:rPr>
              <a:t>kibana</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410211885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8"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684785"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0</a:t>
            </a:r>
            <a:endParaRPr lang="zh-CN" altLang="en-US" sz="16600" b="1" dirty="0">
              <a:solidFill>
                <a:schemeClr val="accent1"/>
              </a:solidFill>
              <a:cs typeface="+mn-ea"/>
              <a:sym typeface="+mn-lt"/>
            </a:endParaRPr>
          </a:p>
        </p:txBody>
      </p:sp>
      <p:sp>
        <p:nvSpPr>
          <p:cNvPr id="3" name="文本框 2"/>
          <p:cNvSpPr txBox="1"/>
          <p:nvPr/>
        </p:nvSpPr>
        <p:spPr>
          <a:xfrm>
            <a:off x="2908653" y="2187664"/>
            <a:ext cx="1369286" cy="2646878"/>
          </a:xfrm>
          <a:prstGeom prst="rect">
            <a:avLst/>
          </a:prstGeom>
          <a:noFill/>
        </p:spPr>
        <p:txBody>
          <a:bodyPr wrap="none" rtlCol="0">
            <a:spAutoFit/>
          </a:bodyPr>
          <a:lstStyle/>
          <a:p>
            <a:r>
              <a:rPr lang="en-US" altLang="zh-CN" sz="16600" b="1" dirty="0">
                <a:solidFill>
                  <a:schemeClr val="accent1"/>
                </a:solidFill>
                <a:cs typeface="+mn-ea"/>
                <a:sym typeface="+mn-lt"/>
              </a:rPr>
              <a:t>8</a:t>
            </a:r>
            <a:endParaRPr lang="zh-CN" altLang="en-US" sz="16600" b="1" dirty="0">
              <a:solidFill>
                <a:schemeClr val="accent1"/>
              </a:solidFill>
              <a:cs typeface="+mn-ea"/>
              <a:sym typeface="+mn-lt"/>
            </a:endParaRPr>
          </a:p>
        </p:txBody>
      </p:sp>
      <p:sp>
        <p:nvSpPr>
          <p:cNvPr id="4" name="TextBox 21"/>
          <p:cNvSpPr txBox="1"/>
          <p:nvPr/>
        </p:nvSpPr>
        <p:spPr>
          <a:xfrm>
            <a:off x="3702457" y="2864053"/>
            <a:ext cx="7038236" cy="1107996"/>
          </a:xfrm>
          <a:prstGeom prst="rect">
            <a:avLst/>
          </a:prstGeom>
          <a:noFill/>
        </p:spPr>
        <p:txBody>
          <a:bodyPr wrap="square" rtlCol="0">
            <a:spAutoFit/>
          </a:bodyPr>
          <a:lstStyle/>
          <a:p>
            <a:pPr algn="ctr"/>
            <a:r>
              <a:rPr lang="zh-CN" altLang="en-US" sz="6600" b="1" dirty="0" smtClean="0">
                <a:solidFill>
                  <a:schemeClr val="accent1"/>
                </a:solidFill>
                <a:effectLst>
                  <a:outerShdw blurRad="254000" dist="101600" dir="5400000" algn="ctr" rotWithShape="0">
                    <a:srgbClr val="000000">
                      <a:alpha val="15000"/>
                    </a:srgbClr>
                  </a:outerShdw>
                </a:effectLst>
                <a:cs typeface="+mn-ea"/>
                <a:sym typeface="+mn-lt"/>
              </a:rPr>
              <a:t>培训考核</a:t>
            </a:r>
            <a:endParaRPr lang="zh-CN" altLang="en-US" sz="6600" b="1" dirty="0">
              <a:solidFill>
                <a:schemeClr val="accent1"/>
              </a:solidFill>
              <a:effectLst>
                <a:outerShdw blurRad="254000" dist="101600" dir="5400000" algn="ctr" rotWithShape="0">
                  <a:srgbClr val="000000">
                    <a:alpha val="15000"/>
                  </a:srgbClr>
                </a:outerShdw>
              </a:effectLst>
              <a:cs typeface="+mn-ea"/>
              <a:sym typeface="+mn-lt"/>
            </a:endParaRPr>
          </a:p>
        </p:txBody>
      </p:sp>
      <p:sp>
        <p:nvSpPr>
          <p:cNvPr id="5" name="矩形 4"/>
          <p:cNvSpPr/>
          <p:nvPr/>
        </p:nvSpPr>
        <p:spPr>
          <a:xfrm>
            <a:off x="4513580" y="3972049"/>
            <a:ext cx="5730240" cy="450837"/>
          </a:xfrm>
          <a:prstGeom prst="rect">
            <a:avLst/>
          </a:prstGeom>
        </p:spPr>
        <p:txBody>
          <a:bodyPr wrap="square" lIns="91448" tIns="45724" rIns="91448" bIns="45724">
            <a:spAutoFit/>
          </a:bodyPr>
          <a:lstStyle/>
          <a:p>
            <a:pPr algn="ctr">
              <a:lnSpc>
                <a:spcPct val="130000"/>
              </a:lnSpc>
            </a:pPr>
            <a:r>
              <a:rPr lang="en-US" altLang="zh-CN" sz="2000" dirty="0" smtClean="0">
                <a:solidFill>
                  <a:schemeClr val="accent1"/>
                </a:solidFill>
                <a:cs typeface="+mn-ea"/>
                <a:sym typeface="+mn-lt"/>
              </a:rPr>
              <a:t>Training Evaluation</a:t>
            </a:r>
            <a:endParaRPr lang="en-US" altLang="zh-CN" sz="2000" dirty="0">
              <a:solidFill>
                <a:schemeClr val="accent1"/>
              </a:solidFill>
              <a:cs typeface="+mn-ea"/>
              <a:sym typeface="+mn-lt"/>
            </a:endParaRPr>
          </a:p>
        </p:txBody>
      </p:sp>
      <p:sp>
        <p:nvSpPr>
          <p:cNvPr id="6" name="等腰三角形 5"/>
          <p:cNvSpPr/>
          <p:nvPr/>
        </p:nvSpPr>
        <p:spPr>
          <a:xfrm rot="19035089">
            <a:off x="-938454" y="2483235"/>
            <a:ext cx="2095017" cy="1891529"/>
          </a:xfrm>
          <a:prstGeom prst="triangle">
            <a:avLst>
              <a:gd name="adj" fmla="val 8366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extLst>
      <p:ext uri="{BB962C8B-B14F-4D97-AF65-F5344CB8AC3E}">
        <p14:creationId xmlns:p14="http://schemas.microsoft.com/office/powerpoint/2010/main" val="14095110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randombar(horizontal)">
                                      <p:cBhvr>
                                        <p:cTn id="18" dur="500"/>
                                        <p:tgtEl>
                                          <p:spTgt spid="5"/>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randombar(horizontal)">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897332" y="684718"/>
            <a:ext cx="2672804"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考核结果用途</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 name="TextBox 21"/>
          <p:cNvSpPr txBox="1"/>
          <p:nvPr/>
        </p:nvSpPr>
        <p:spPr>
          <a:xfrm>
            <a:off x="1420445" y="2804585"/>
            <a:ext cx="10921653" cy="1631216"/>
          </a:xfrm>
          <a:prstGeom prst="rect">
            <a:avLst/>
          </a:prstGeom>
          <a:noFill/>
        </p:spPr>
        <p:txBody>
          <a:bodyPr wrap="square" rtlCol="0">
            <a:spAutoFit/>
          </a:bodyPr>
          <a:lstStyle/>
          <a:p>
            <a:r>
              <a:rPr lang="zh-CN" altLang="en-US" sz="2000" dirty="0">
                <a:ln w="0"/>
                <a:effectLst>
                  <a:outerShdw blurRad="38100" dist="19050" dir="2700000" algn="tl" rotWithShape="0">
                    <a:schemeClr val="dk1">
                      <a:alpha val="40000"/>
                    </a:schemeClr>
                  </a:outerShdw>
                </a:effectLst>
                <a:cs typeface="+mn-ea"/>
                <a:sym typeface="+mn-lt"/>
              </a:rPr>
              <a:t>本</a:t>
            </a:r>
            <a:r>
              <a:rPr lang="zh-CN" altLang="en-US" sz="2000" dirty="0" smtClean="0">
                <a:ln w="0"/>
                <a:effectLst>
                  <a:outerShdw blurRad="38100" dist="19050" dir="2700000" algn="tl" rotWithShape="0">
                    <a:schemeClr val="dk1">
                      <a:alpha val="40000"/>
                    </a:schemeClr>
                  </a:outerShdw>
                </a:effectLst>
                <a:cs typeface="+mn-ea"/>
                <a:sym typeface="+mn-lt"/>
              </a:rPr>
              <a:t>次培训考核结果将会作为后期系统部署对于项目和实施人员的支持依据。</a:t>
            </a:r>
            <a:endParaRPr lang="en-US" altLang="zh-CN" sz="2000" dirty="0" smtClean="0">
              <a:ln w="0"/>
              <a:effectLst>
                <a:outerShdw blurRad="38100" dist="19050" dir="2700000" algn="tl" rotWithShape="0">
                  <a:schemeClr val="dk1">
                    <a:alpha val="40000"/>
                  </a:schemeClr>
                </a:outerShdw>
              </a:effectLst>
              <a:cs typeface="+mn-ea"/>
              <a:sym typeface="+mn-lt"/>
            </a:endParaRPr>
          </a:p>
          <a:p>
            <a:r>
              <a:rPr lang="zh-CN" altLang="en-US" sz="2000" dirty="0" smtClean="0">
                <a:ln w="0"/>
                <a:effectLst>
                  <a:outerShdw blurRad="38100" dist="19050" dir="2700000" algn="tl" rotWithShape="0">
                    <a:schemeClr val="dk1">
                      <a:alpha val="40000"/>
                    </a:schemeClr>
                  </a:outerShdw>
                </a:effectLst>
                <a:cs typeface="+mn-ea"/>
                <a:sym typeface="+mn-lt"/>
              </a:rPr>
              <a:t>评级：</a:t>
            </a:r>
            <a:endParaRPr lang="en-US" altLang="zh-CN" sz="2000" dirty="0" smtClean="0">
              <a:ln w="0"/>
              <a:effectLst>
                <a:outerShdw blurRad="38100" dist="19050" dir="2700000" algn="tl" rotWithShape="0">
                  <a:schemeClr val="dk1">
                    <a:alpha val="40000"/>
                  </a:schemeClr>
                </a:outerShdw>
              </a:effectLst>
              <a:cs typeface="+mn-ea"/>
              <a:sym typeface="+mn-lt"/>
            </a:endParaRPr>
          </a:p>
          <a:p>
            <a:r>
              <a:rPr lang="en-US" altLang="zh-CN" sz="2000" dirty="0" smtClean="0">
                <a:ln w="0"/>
                <a:effectLst>
                  <a:outerShdw blurRad="38100" dist="19050" dir="2700000" algn="tl" rotWithShape="0">
                    <a:schemeClr val="dk1">
                      <a:alpha val="40000"/>
                    </a:schemeClr>
                  </a:outerShdw>
                </a:effectLst>
                <a:cs typeface="+mn-ea"/>
                <a:sym typeface="+mn-lt"/>
              </a:rPr>
              <a:t>-   </a:t>
            </a:r>
            <a:r>
              <a:rPr lang="zh-CN" altLang="en-US" sz="2000" dirty="0" smtClean="0">
                <a:ln w="0"/>
                <a:effectLst>
                  <a:outerShdw blurRad="38100" dist="19050" dir="2700000" algn="tl" rotWithShape="0">
                    <a:schemeClr val="dk1">
                      <a:alpha val="40000"/>
                    </a:schemeClr>
                  </a:outerShdw>
                </a:effectLst>
                <a:cs typeface="+mn-ea"/>
                <a:sym typeface="+mn-lt"/>
              </a:rPr>
              <a:t>优：评级为优，会进行优先支持</a:t>
            </a:r>
            <a:endParaRPr lang="en-US" altLang="zh-CN" sz="2000" dirty="0" smtClean="0">
              <a:ln w="0"/>
              <a:effectLst>
                <a:outerShdw blurRad="38100" dist="19050" dir="2700000" algn="tl" rotWithShape="0">
                  <a:schemeClr val="dk1">
                    <a:alpha val="40000"/>
                  </a:schemeClr>
                </a:outerShdw>
              </a:effectLst>
              <a:cs typeface="+mn-ea"/>
              <a:sym typeface="+mn-lt"/>
            </a:endParaRPr>
          </a:p>
          <a:p>
            <a:r>
              <a:rPr lang="en-US" altLang="zh-CN" sz="2000" dirty="0" smtClean="0">
                <a:ln w="0"/>
                <a:effectLst>
                  <a:outerShdw blurRad="38100" dist="19050" dir="2700000" algn="tl" rotWithShape="0">
                    <a:schemeClr val="dk1">
                      <a:alpha val="40000"/>
                    </a:schemeClr>
                  </a:outerShdw>
                </a:effectLst>
                <a:cs typeface="+mn-ea"/>
                <a:sym typeface="+mn-lt"/>
              </a:rPr>
              <a:t>-   </a:t>
            </a:r>
            <a:r>
              <a:rPr lang="zh-CN" altLang="en-US" sz="2000" dirty="0" smtClean="0">
                <a:ln w="0"/>
                <a:effectLst>
                  <a:outerShdw blurRad="38100" dist="19050" dir="2700000" algn="tl" rotWithShape="0">
                    <a:schemeClr val="dk1">
                      <a:alpha val="40000"/>
                    </a:schemeClr>
                  </a:outerShdw>
                </a:effectLst>
                <a:cs typeface="+mn-ea"/>
                <a:sym typeface="+mn-lt"/>
              </a:rPr>
              <a:t>良：评级为良，优先级低于优进行支持</a:t>
            </a:r>
            <a:endParaRPr lang="en-US" altLang="zh-CN" sz="2000" dirty="0" smtClean="0">
              <a:ln w="0"/>
              <a:effectLst>
                <a:outerShdw blurRad="38100" dist="19050" dir="2700000" algn="tl" rotWithShape="0">
                  <a:schemeClr val="dk1">
                    <a:alpha val="40000"/>
                  </a:schemeClr>
                </a:outerShdw>
              </a:effectLst>
              <a:cs typeface="+mn-ea"/>
              <a:sym typeface="+mn-lt"/>
            </a:endParaRPr>
          </a:p>
          <a:p>
            <a:r>
              <a:rPr lang="en-US" altLang="zh-CN" sz="2000" dirty="0" smtClean="0">
                <a:ln w="0"/>
                <a:effectLst>
                  <a:outerShdw blurRad="38100" dist="19050" dir="2700000" algn="tl" rotWithShape="0">
                    <a:schemeClr val="dk1">
                      <a:alpha val="40000"/>
                    </a:schemeClr>
                  </a:outerShdw>
                </a:effectLst>
                <a:cs typeface="+mn-ea"/>
                <a:sym typeface="+mn-lt"/>
              </a:rPr>
              <a:t>-   </a:t>
            </a:r>
            <a:r>
              <a:rPr lang="zh-CN" altLang="en-US" sz="2000" dirty="0" smtClean="0">
                <a:ln w="0"/>
                <a:effectLst>
                  <a:outerShdw blurRad="38100" dist="19050" dir="2700000" algn="tl" rotWithShape="0">
                    <a:schemeClr val="dk1">
                      <a:alpha val="40000"/>
                    </a:schemeClr>
                  </a:outerShdw>
                </a:effectLst>
                <a:cs typeface="+mn-ea"/>
                <a:sym typeface="+mn-lt"/>
              </a:rPr>
              <a:t>差：评级为差，最后进行支持。同时建议项目人员进行重新学习，直到评级为良为止。</a:t>
            </a:r>
            <a:endParaRPr lang="en-US" altLang="zh-CN" sz="2000" dirty="0" smtClean="0">
              <a:ln w="0"/>
              <a:effectLst>
                <a:outerShdw blurRad="38100" dist="19050" dir="2700000" algn="tl" rotWithShape="0">
                  <a:schemeClr val="dk1">
                    <a:alpha val="40000"/>
                  </a:schemeClr>
                </a:outerShdw>
              </a:effectLst>
              <a:cs typeface="+mn-ea"/>
              <a:sym typeface="+mn-lt"/>
            </a:endParaRPr>
          </a:p>
        </p:txBody>
      </p:sp>
    </p:spTree>
    <p:extLst>
      <p:ext uri="{BB962C8B-B14F-4D97-AF65-F5344CB8AC3E}">
        <p14:creationId xmlns:p14="http://schemas.microsoft.com/office/powerpoint/2010/main" val="221423531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21"/>
          <p:cNvSpPr txBox="1"/>
          <p:nvPr/>
        </p:nvSpPr>
        <p:spPr>
          <a:xfrm>
            <a:off x="897332" y="684718"/>
            <a:ext cx="1917430" cy="523220"/>
          </a:xfrm>
          <a:prstGeom prst="rect">
            <a:avLst/>
          </a:prstGeom>
          <a:noFill/>
        </p:spPr>
        <p:txBody>
          <a:bodyPr wrap="square" rtlCol="0">
            <a:spAutoFit/>
          </a:bodyPr>
          <a:lstStyle/>
          <a:p>
            <a:pPr algn="ctr"/>
            <a:r>
              <a:rPr lang="zh-CN" altLang="en-US" sz="2800" b="1" dirty="0" smtClean="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考核内容</a:t>
            </a:r>
            <a:endPar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endParaRPr>
          </a:p>
        </p:txBody>
      </p:sp>
      <p:sp>
        <p:nvSpPr>
          <p:cNvPr id="15" name="矩形 14"/>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5" name="TextBox 21"/>
          <p:cNvSpPr txBox="1"/>
          <p:nvPr/>
        </p:nvSpPr>
        <p:spPr>
          <a:xfrm>
            <a:off x="855902" y="1731158"/>
            <a:ext cx="10921653" cy="4401205"/>
          </a:xfrm>
          <a:prstGeom prst="rect">
            <a:avLst/>
          </a:prstGeom>
          <a:noFill/>
        </p:spPr>
        <p:txBody>
          <a:bodyPr wrap="square" rtlCol="0">
            <a:spAutoFit/>
          </a:bodyPr>
          <a:lstStyle/>
          <a:p>
            <a:r>
              <a:rPr lang="zh-CN" altLang="en-US" sz="2000" dirty="0">
                <a:ln w="0"/>
                <a:effectLst>
                  <a:outerShdw blurRad="38100" dist="19050" dir="2700000" algn="tl" rotWithShape="0">
                    <a:schemeClr val="dk1">
                      <a:alpha val="40000"/>
                    </a:schemeClr>
                  </a:outerShdw>
                </a:effectLst>
                <a:cs typeface="+mn-ea"/>
                <a:sym typeface="+mn-lt"/>
              </a:rPr>
              <a:t>考试</a:t>
            </a:r>
            <a:r>
              <a:rPr lang="zh-CN" altLang="en-US" sz="2000" dirty="0" smtClean="0">
                <a:ln w="0"/>
                <a:effectLst>
                  <a:outerShdw blurRad="38100" dist="19050" dir="2700000" algn="tl" rotWithShape="0">
                    <a:schemeClr val="dk1">
                      <a:alpha val="40000"/>
                    </a:schemeClr>
                  </a:outerShdw>
                </a:effectLst>
                <a:cs typeface="+mn-ea"/>
                <a:sym typeface="+mn-lt"/>
              </a:rPr>
              <a:t>内容：</a:t>
            </a:r>
            <a:endParaRPr lang="en-US" altLang="zh-CN" sz="2000" dirty="0" smtClean="0">
              <a:ln w="0"/>
              <a:effectLst>
                <a:outerShdw blurRad="38100" dist="19050" dir="2700000" algn="tl" rotWithShape="0">
                  <a:schemeClr val="dk1">
                    <a:alpha val="40000"/>
                  </a:schemeClr>
                </a:outerShdw>
              </a:effectLst>
              <a:cs typeface="+mn-ea"/>
              <a:sym typeface="+mn-lt"/>
            </a:endParaRPr>
          </a:p>
          <a:p>
            <a:r>
              <a:rPr lang="en-US" altLang="zh-CN" sz="2000" dirty="0"/>
              <a:t>1</a:t>
            </a:r>
            <a:r>
              <a:rPr lang="zh-CN" altLang="en-US" sz="2000" dirty="0"/>
              <a:t>、登陆服务器</a:t>
            </a:r>
            <a:br>
              <a:rPr lang="zh-CN" altLang="en-US" sz="2000" dirty="0"/>
            </a:br>
            <a:r>
              <a:rPr lang="en-US" altLang="zh-CN" sz="2000" dirty="0"/>
              <a:t>2</a:t>
            </a:r>
            <a:r>
              <a:rPr lang="zh-CN" altLang="en-US" sz="2000" dirty="0"/>
              <a:t>、在应用服务器上</a:t>
            </a:r>
            <a:r>
              <a:rPr lang="en-US" altLang="zh-CN" sz="2000" dirty="0"/>
              <a:t>ping</a:t>
            </a:r>
            <a:r>
              <a:rPr lang="zh-CN" altLang="en-US" sz="2000" dirty="0"/>
              <a:t>，</a:t>
            </a:r>
            <a:r>
              <a:rPr lang="en-US" altLang="zh-CN" sz="2000" dirty="0"/>
              <a:t>telnet </a:t>
            </a:r>
            <a:r>
              <a:rPr lang="zh-CN" altLang="en-US" sz="2000" dirty="0"/>
              <a:t>指定地址和端口</a:t>
            </a:r>
            <a:br>
              <a:rPr lang="zh-CN" altLang="en-US" sz="2000" dirty="0"/>
            </a:br>
            <a:r>
              <a:rPr lang="en-US" altLang="zh-CN" sz="2000" dirty="0"/>
              <a:t>3</a:t>
            </a:r>
            <a:r>
              <a:rPr lang="zh-CN" altLang="en-US" sz="2000" dirty="0"/>
              <a:t>、查看服务器时间</a:t>
            </a:r>
            <a:br>
              <a:rPr lang="zh-CN" altLang="en-US" sz="2000" dirty="0"/>
            </a:br>
            <a:r>
              <a:rPr lang="en-US" altLang="zh-CN" sz="2000" dirty="0"/>
              <a:t>4</a:t>
            </a:r>
            <a:r>
              <a:rPr lang="zh-CN" altLang="en-US" sz="2000" dirty="0"/>
              <a:t>、进入容器，</a:t>
            </a:r>
            <a:r>
              <a:rPr lang="en-US" altLang="zh-CN" sz="2000" dirty="0"/>
              <a:t>ping</a:t>
            </a:r>
            <a:r>
              <a:rPr lang="zh-CN" altLang="en-US" sz="2000" dirty="0"/>
              <a:t>，</a:t>
            </a:r>
            <a:r>
              <a:rPr lang="en-US" altLang="zh-CN" sz="2000" dirty="0"/>
              <a:t>telnet </a:t>
            </a:r>
            <a:r>
              <a:rPr lang="zh-CN" altLang="en-US" sz="2000" dirty="0"/>
              <a:t>指定地址和端口</a:t>
            </a:r>
            <a:br>
              <a:rPr lang="zh-CN" altLang="en-US" sz="2000" dirty="0"/>
            </a:br>
            <a:r>
              <a:rPr lang="en-US" altLang="zh-CN" sz="2000" dirty="0"/>
              <a:t>5</a:t>
            </a:r>
            <a:r>
              <a:rPr lang="zh-CN" altLang="en-US" sz="2000" dirty="0"/>
              <a:t>、登陆数据库，在容器里面登陆数据库，查看执行中的任务</a:t>
            </a:r>
            <a:br>
              <a:rPr lang="zh-CN" altLang="en-US" sz="2000" dirty="0"/>
            </a:br>
            <a:r>
              <a:rPr lang="en-US" altLang="zh-CN" sz="2000" dirty="0"/>
              <a:t>6</a:t>
            </a:r>
            <a:r>
              <a:rPr lang="zh-CN" altLang="en-US" sz="2000" dirty="0"/>
              <a:t>、重启</a:t>
            </a:r>
            <a:r>
              <a:rPr lang="en-US" altLang="zh-CN" sz="2000" dirty="0"/>
              <a:t>pod, </a:t>
            </a:r>
            <a:r>
              <a:rPr lang="zh-CN" altLang="en-US" sz="2000" dirty="0"/>
              <a:t>用命令看应用</a:t>
            </a:r>
            <a:r>
              <a:rPr lang="zh-CN" altLang="en-US" sz="2000" dirty="0" smtClean="0"/>
              <a:t>日志，调整</a:t>
            </a:r>
            <a:r>
              <a:rPr lang="en-US" altLang="zh-CN" sz="2000" dirty="0" smtClean="0"/>
              <a:t>pod</a:t>
            </a:r>
            <a:r>
              <a:rPr lang="zh-CN" altLang="en-US" sz="2000" dirty="0"/>
              <a:t>个数</a:t>
            </a:r>
            <a:br>
              <a:rPr lang="zh-CN" altLang="en-US" sz="2000" dirty="0"/>
            </a:br>
            <a:r>
              <a:rPr lang="en-US" altLang="zh-CN" sz="2000" dirty="0"/>
              <a:t>7</a:t>
            </a:r>
            <a:r>
              <a:rPr lang="zh-CN" altLang="en-US" sz="2000" dirty="0"/>
              <a:t>、用</a:t>
            </a:r>
            <a:r>
              <a:rPr lang="en-US" altLang="zh-CN" sz="2000" dirty="0" err="1"/>
              <a:t>kibana</a:t>
            </a:r>
            <a:r>
              <a:rPr lang="en-US" altLang="zh-CN" sz="2000" dirty="0"/>
              <a:t> </a:t>
            </a:r>
            <a:r>
              <a:rPr lang="zh-CN" altLang="en-US" sz="2000" dirty="0"/>
              <a:t>看</a:t>
            </a:r>
            <a:r>
              <a:rPr lang="zh-CN" altLang="en-US" sz="2000" dirty="0" smtClean="0"/>
              <a:t>日志</a:t>
            </a:r>
            <a:endParaRPr lang="en-US" altLang="zh-CN" sz="2000" dirty="0" smtClean="0"/>
          </a:p>
          <a:p>
            <a:r>
              <a:rPr lang="en-US" altLang="zh-CN" sz="2000" dirty="0" smtClean="0"/>
              <a:t>8</a:t>
            </a:r>
            <a:r>
              <a:rPr lang="zh-CN" altLang="en-US" sz="2000" dirty="0" smtClean="0"/>
              <a:t>、申请离线镜像包（可以不实际执行，但是需要新增，上传一个</a:t>
            </a:r>
            <a:r>
              <a:rPr lang="en-US" altLang="zh-CN" sz="2000" dirty="0" smtClean="0"/>
              <a:t>readme.txt</a:t>
            </a:r>
            <a:r>
              <a:rPr lang="zh-CN" altLang="en-US" sz="2000" dirty="0" smtClean="0"/>
              <a:t>用于说明使用哪个环境进行的申请以便考核检查）</a:t>
            </a:r>
            <a:r>
              <a:rPr lang="zh-CN" altLang="en-US" sz="2000" dirty="0"/>
              <a:t/>
            </a:r>
            <a:br>
              <a:rPr lang="zh-CN" altLang="en-US" sz="2000" dirty="0"/>
            </a:br>
            <a:r>
              <a:rPr lang="en-US" altLang="zh-CN" sz="2000" dirty="0"/>
              <a:t>9</a:t>
            </a:r>
            <a:r>
              <a:rPr lang="zh-CN" altLang="en-US" sz="2000" dirty="0" smtClean="0"/>
              <a:t>、</a:t>
            </a:r>
            <a:r>
              <a:rPr lang="zh-CN" altLang="en-US" sz="2000" dirty="0"/>
              <a:t>下载性能日志</a:t>
            </a:r>
            <a:r>
              <a:rPr lang="en-US" altLang="zh-CN" sz="2000" dirty="0"/>
              <a:t>profiles </a:t>
            </a:r>
            <a:r>
              <a:rPr lang="zh-CN" altLang="en-US" sz="2000" dirty="0" smtClean="0"/>
              <a:t>以及</a:t>
            </a:r>
            <a:r>
              <a:rPr lang="en-US" altLang="zh-CN" sz="2000" dirty="0" err="1" smtClean="0"/>
              <a:t>sql</a:t>
            </a:r>
            <a:r>
              <a:rPr lang="zh-CN" altLang="en-US" sz="2000" dirty="0" smtClean="0"/>
              <a:t>日志</a:t>
            </a:r>
            <a:r>
              <a:rPr lang="en-US" altLang="zh-CN" sz="2000" dirty="0"/>
              <a:t/>
            </a:r>
            <a:br>
              <a:rPr lang="en-US" altLang="zh-CN" sz="2000" dirty="0"/>
            </a:br>
            <a:r>
              <a:rPr lang="zh-CN" altLang="en-US" sz="2000" dirty="0" smtClean="0"/>
              <a:t>结果：</a:t>
            </a:r>
            <a:endParaRPr lang="en-US" altLang="zh-CN" sz="2000" dirty="0"/>
          </a:p>
          <a:p>
            <a:r>
              <a:rPr lang="zh-CN" altLang="en-US" sz="2000" dirty="0" smtClean="0"/>
              <a:t>用</a:t>
            </a:r>
            <a:r>
              <a:rPr lang="zh-CN" altLang="en-US" sz="2000" dirty="0"/>
              <a:t>自己的名字命名一个</a:t>
            </a:r>
            <a:r>
              <a:rPr lang="zh-CN" altLang="en-US" sz="2000" dirty="0" smtClean="0"/>
              <a:t>文件夹（如果文件夹已经存在，请在名字后面添加</a:t>
            </a:r>
            <a:r>
              <a:rPr lang="en-US" altLang="zh-CN" sz="2000" dirty="0" smtClean="0"/>
              <a:t>01</a:t>
            </a:r>
            <a:r>
              <a:rPr lang="zh-CN" altLang="en-US" sz="2000" dirty="0" smtClean="0"/>
              <a:t>等等数字进行区分），</a:t>
            </a:r>
            <a:r>
              <a:rPr lang="zh-CN" altLang="en-US" sz="2000" dirty="0"/>
              <a:t>把这些内容自己操作一遍，截图放在文件夹里，用</a:t>
            </a:r>
            <a:r>
              <a:rPr lang="en-US" altLang="zh-CN" sz="2000" dirty="0" smtClean="0"/>
              <a:t>FileZilla</a:t>
            </a:r>
            <a:r>
              <a:rPr lang="zh-CN" altLang="en-US" sz="2000" dirty="0" smtClean="0"/>
              <a:t>上</a:t>
            </a:r>
            <a:r>
              <a:rPr lang="zh-CN" altLang="en-US" sz="2000" dirty="0"/>
              <a:t>传到指定</a:t>
            </a:r>
            <a:r>
              <a:rPr lang="zh-CN" altLang="en-US" sz="2000" dirty="0" smtClean="0"/>
              <a:t>服务器</a:t>
            </a:r>
            <a:endPar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endParaRPr>
          </a:p>
        </p:txBody>
      </p:sp>
    </p:spTree>
    <p:extLst>
      <p:ext uri="{BB962C8B-B14F-4D97-AF65-F5344CB8AC3E}">
        <p14:creationId xmlns:p14="http://schemas.microsoft.com/office/powerpoint/2010/main" val="18272714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sp>
        <p:nvSpPr>
          <p:cNvPr id="21" name="直角三角形 20"/>
          <p:cNvSpPr/>
          <p:nvPr/>
        </p:nvSpPr>
        <p:spPr>
          <a:xfrm rot="16200000">
            <a:off x="8845574" y="3511574"/>
            <a:ext cx="3346426" cy="3346426"/>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2" name="平行四边形 11"/>
          <p:cNvSpPr/>
          <p:nvPr/>
        </p:nvSpPr>
        <p:spPr>
          <a:xfrm>
            <a:off x="2881080" y="-14868"/>
            <a:ext cx="2385917" cy="1959291"/>
          </a:xfrm>
          <a:prstGeom prst="parallelogram">
            <a:avLst>
              <a:gd name="adj" fmla="val 976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0" name="直角三角形 9"/>
          <p:cNvSpPr/>
          <p:nvPr/>
        </p:nvSpPr>
        <p:spPr>
          <a:xfrm rot="5400000">
            <a:off x="0" y="0"/>
            <a:ext cx="4686300" cy="4686300"/>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pic>
        <p:nvPicPr>
          <p:cNvPr id="27" name="图片 2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14045" y="448828"/>
            <a:ext cx="10763910" cy="5795196"/>
          </a:xfrm>
          <a:custGeom>
            <a:avLst/>
            <a:gdLst>
              <a:gd name="connsiteX0" fmla="*/ 0 w 11277599"/>
              <a:gd name="connsiteY0" fmla="*/ 0 h 6071762"/>
              <a:gd name="connsiteX1" fmla="*/ 11277599 w 11277599"/>
              <a:gd name="connsiteY1" fmla="*/ 0 h 6071762"/>
              <a:gd name="connsiteX2" fmla="*/ 11277599 w 11277599"/>
              <a:gd name="connsiteY2" fmla="*/ 6071762 h 6071762"/>
              <a:gd name="connsiteX3" fmla="*/ 0 w 11277599"/>
              <a:gd name="connsiteY3" fmla="*/ 6071762 h 6071762"/>
            </a:gdLst>
            <a:ahLst/>
            <a:cxnLst>
              <a:cxn ang="0">
                <a:pos x="connsiteX0" y="connsiteY0"/>
              </a:cxn>
              <a:cxn ang="0">
                <a:pos x="connsiteX1" y="connsiteY1"/>
              </a:cxn>
              <a:cxn ang="0">
                <a:pos x="connsiteX2" y="connsiteY2"/>
              </a:cxn>
              <a:cxn ang="0">
                <a:pos x="connsiteX3" y="connsiteY3"/>
              </a:cxn>
            </a:cxnLst>
            <a:rect l="l" t="t" r="r" b="b"/>
            <a:pathLst>
              <a:path w="11277599" h="6071762">
                <a:moveTo>
                  <a:pt x="0" y="0"/>
                </a:moveTo>
                <a:lnTo>
                  <a:pt x="11277599" y="0"/>
                </a:lnTo>
                <a:lnTo>
                  <a:pt x="11277599" y="6071762"/>
                </a:lnTo>
                <a:lnTo>
                  <a:pt x="0" y="6071762"/>
                </a:lnTo>
                <a:close/>
              </a:path>
            </a:pathLst>
          </a:custGeom>
          <a:effectLst>
            <a:outerShdw blurRad="76200" dist="38100" dir="2700000" sx="101000" sy="101000" algn="tl" rotWithShape="0">
              <a:prstClr val="black">
                <a:alpha val="40000"/>
              </a:prstClr>
            </a:outerShdw>
          </a:effectLst>
        </p:spPr>
      </p:pic>
      <p:sp>
        <p:nvSpPr>
          <p:cNvPr id="3" name="副标题 2"/>
          <p:cNvSpPr>
            <a:spLocks noGrp="1"/>
          </p:cNvSpPr>
          <p:nvPr>
            <p:ph type="body" idx="1"/>
          </p:nvPr>
        </p:nvSpPr>
        <p:spPr>
          <a:xfrm>
            <a:off x="3222625" y="2929220"/>
            <a:ext cx="5746750" cy="736364"/>
          </a:xfrm>
        </p:spPr>
        <p:txBody>
          <a:bodyPr>
            <a:noAutofit/>
          </a:bodyPr>
          <a:lstStyle/>
          <a:p>
            <a:pPr marL="0" indent="0" algn="ctr">
              <a:buNone/>
            </a:pPr>
            <a:r>
              <a:rPr lang="zh-CN" altLang="en-US" sz="5400" b="1" dirty="0">
                <a:solidFill>
                  <a:schemeClr val="accent1"/>
                </a:solidFill>
                <a:effectLst>
                  <a:reflection blurRad="6350" stA="24000" endPos="50000" dist="29997" dir="5400000" sy="-100000" algn="bl" rotWithShape="0"/>
                </a:effectLst>
                <a:cs typeface="+mn-ea"/>
                <a:sym typeface="+mn-lt"/>
              </a:rPr>
              <a:t>感谢您的观看</a:t>
            </a:r>
          </a:p>
        </p:txBody>
      </p:sp>
      <p:sp>
        <p:nvSpPr>
          <p:cNvPr id="49" name="矩形 48"/>
          <p:cNvSpPr/>
          <p:nvPr/>
        </p:nvSpPr>
        <p:spPr>
          <a:xfrm>
            <a:off x="5105985" y="4567385"/>
            <a:ext cx="223651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0" i="0" u="none" strike="noStrike" kern="1200" cap="none" spc="0" normalizeH="0" baseline="0" noProof="0" dirty="0">
                <a:ln>
                  <a:noFill/>
                </a:ln>
                <a:solidFill>
                  <a:srgbClr val="4472C4"/>
                </a:solidFill>
                <a:effectLst/>
                <a:uLnTx/>
                <a:uFillTx/>
                <a:latin typeface="Arial"/>
                <a:ea typeface="微软雅黑"/>
                <a:cs typeface="+mn-ea"/>
                <a:sym typeface="+mn-lt"/>
              </a:rPr>
              <a:t>汇报人</a:t>
            </a:r>
            <a:r>
              <a:rPr kumimoji="0" lang="zh-CN" altLang="en-US" sz="2000" b="0" i="0" u="none" strike="noStrike" kern="1200" cap="none" spc="0" normalizeH="0" baseline="0" noProof="0" dirty="0" smtClean="0">
                <a:ln>
                  <a:noFill/>
                </a:ln>
                <a:solidFill>
                  <a:srgbClr val="4472C4"/>
                </a:solidFill>
                <a:effectLst/>
                <a:uLnTx/>
                <a:uFillTx/>
                <a:latin typeface="Arial"/>
                <a:ea typeface="微软雅黑"/>
                <a:cs typeface="+mn-ea"/>
                <a:sym typeface="+mn-lt"/>
              </a:rPr>
              <a:t>：</a:t>
            </a:r>
            <a:r>
              <a:rPr lang="zh-CN" altLang="en-US" sz="2000" noProof="0" dirty="0" smtClean="0">
                <a:solidFill>
                  <a:srgbClr val="4472C4"/>
                </a:solidFill>
                <a:latin typeface="Arial"/>
                <a:ea typeface="微软雅黑"/>
                <a:cs typeface="+mn-ea"/>
                <a:sym typeface="+mn-lt"/>
              </a:rPr>
              <a:t>系统部署</a:t>
            </a:r>
            <a:endParaRPr kumimoji="0" lang="zh-CN" altLang="en-US" sz="2000" b="0" i="0" u="none" strike="noStrike" kern="1200" cap="none" spc="0" normalizeH="0" baseline="0" noProof="0" dirty="0">
              <a:ln>
                <a:noFill/>
              </a:ln>
              <a:solidFill>
                <a:srgbClr val="4472C4"/>
              </a:solidFill>
              <a:effectLst/>
              <a:uLnTx/>
              <a:uFillTx/>
              <a:latin typeface="Arial"/>
              <a:ea typeface="微软雅黑"/>
              <a:cs typeface="+mn-ea"/>
              <a:sym typeface="+mn-lt"/>
            </a:endParaRPr>
          </a:p>
        </p:txBody>
      </p:sp>
      <p:sp>
        <p:nvSpPr>
          <p:cNvPr id="50" name="矩形 49"/>
          <p:cNvSpPr/>
          <p:nvPr/>
        </p:nvSpPr>
        <p:spPr>
          <a:xfrm>
            <a:off x="3057032" y="4085646"/>
            <a:ext cx="6217095" cy="307777"/>
          </a:xfrm>
          <a:prstGeom prst="rect">
            <a:avLst/>
          </a:prstGeom>
        </p:spPr>
        <p:txBody>
          <a:bodyPr wrap="square">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srgbClr val="4472C4"/>
                </a:solidFill>
                <a:effectLst/>
                <a:uLnTx/>
                <a:uFillTx/>
                <a:latin typeface="Arial"/>
                <a:ea typeface="微软雅黑"/>
                <a:cs typeface="+mn-ea"/>
                <a:sym typeface="+mn-lt"/>
              </a:rPr>
              <a:t>A SUMMARY OF THE YEAR'S WORK OF THE DEPARTMENT</a:t>
            </a:r>
          </a:p>
        </p:txBody>
      </p:sp>
      <p:sp>
        <p:nvSpPr>
          <p:cNvPr id="68" name="标题 1"/>
          <p:cNvSpPr txBox="1"/>
          <p:nvPr/>
        </p:nvSpPr>
        <p:spPr>
          <a:xfrm>
            <a:off x="5143501"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rPr>
              <a:t>0</a:t>
            </a:r>
            <a:endParaRPr kumimoji="0" lang="zh-CN" altLang="en-US"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endParaRPr>
          </a:p>
        </p:txBody>
      </p:sp>
      <p:sp>
        <p:nvSpPr>
          <p:cNvPr id="69" name="标题 1"/>
          <p:cNvSpPr txBox="1"/>
          <p:nvPr/>
        </p:nvSpPr>
        <p:spPr>
          <a:xfrm>
            <a:off x="5740765"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zh-CN" sz="8000" dirty="0">
                <a:solidFill>
                  <a:srgbClr val="4472C4"/>
                </a:solidFill>
                <a:effectLst>
                  <a:glow rad="228600">
                    <a:srgbClr val="70AD47">
                      <a:satMod val="175000"/>
                      <a:alpha val="0"/>
                    </a:srgbClr>
                  </a:glow>
                  <a:reflection blurRad="6350" stA="53000" endPos="45500" dir="5400000" sy="-100000" algn="bl" rotWithShape="0"/>
                </a:effectLst>
                <a:latin typeface="Arial"/>
                <a:ea typeface="微软雅黑"/>
                <a:cs typeface="+mn-ea"/>
                <a:sym typeface="+mn-lt"/>
              </a:rPr>
              <a:t>2</a:t>
            </a:r>
            <a:endParaRPr kumimoji="0" lang="zh-CN" altLang="en-US"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endParaRPr>
          </a:p>
        </p:txBody>
      </p:sp>
      <p:sp>
        <p:nvSpPr>
          <p:cNvPr id="70" name="标题 1"/>
          <p:cNvSpPr txBox="1"/>
          <p:nvPr/>
        </p:nvSpPr>
        <p:spPr>
          <a:xfrm>
            <a:off x="6382464"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zh-CN" sz="8000" dirty="0">
                <a:solidFill>
                  <a:srgbClr val="4472C4"/>
                </a:solidFill>
                <a:effectLst>
                  <a:glow rad="228600">
                    <a:srgbClr val="70AD47">
                      <a:satMod val="175000"/>
                      <a:alpha val="0"/>
                    </a:srgbClr>
                  </a:glow>
                  <a:reflection blurRad="6350" stA="53000" endPos="45500" dir="5400000" sy="-100000" algn="bl" rotWithShape="0"/>
                </a:effectLst>
                <a:latin typeface="Arial"/>
                <a:ea typeface="微软雅黑"/>
                <a:cs typeface="+mn-ea"/>
                <a:sym typeface="+mn-lt"/>
              </a:rPr>
              <a:t>4</a:t>
            </a:r>
            <a:endParaRPr kumimoji="0" lang="zh-CN" altLang="en-US"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endParaRPr>
          </a:p>
        </p:txBody>
      </p:sp>
      <p:sp>
        <p:nvSpPr>
          <p:cNvPr id="13" name="标题 1"/>
          <p:cNvSpPr txBox="1"/>
          <p:nvPr/>
        </p:nvSpPr>
        <p:spPr>
          <a:xfrm>
            <a:off x="4546236" y="1405899"/>
            <a:ext cx="1194529" cy="1487004"/>
          </a:xfrm>
          <a:prstGeom prst="rect">
            <a:avLst/>
          </a:prstGeom>
          <a:effectLst/>
          <a:scene3d>
            <a:camera prst="orthographicFront"/>
            <a:lightRig rig="twoPt" dir="t">
              <a:rot lat="0" lon="0" rev="21594000"/>
            </a:lightRig>
          </a:scene3d>
          <a:sp3d>
            <a:bevelT/>
            <a:bevelB prst="relaxedInset"/>
          </a:sp3d>
        </p:spPr>
        <p:txBody>
          <a:bodyPr vert="horz" lIns="91440" tIns="45720" rIns="91440" bIns="45720" rtlCol="0" anchor="b">
            <a:normAutofit/>
            <a:sp3d prstMaterial="metal"/>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altLang="zh-CN"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rPr>
              <a:t>2</a:t>
            </a:r>
            <a:endParaRPr kumimoji="0" lang="zh-CN" altLang="en-US" sz="8000" b="0" i="0" u="none" strike="noStrike" kern="1200" cap="none" spc="0" normalizeH="0" baseline="0" noProof="0" dirty="0">
              <a:ln>
                <a:noFill/>
              </a:ln>
              <a:solidFill>
                <a:srgbClr val="4472C4"/>
              </a:solidFill>
              <a:effectLst>
                <a:glow rad="228600">
                  <a:srgbClr val="70AD47">
                    <a:satMod val="175000"/>
                    <a:alpha val="0"/>
                  </a:srgbClr>
                </a:glow>
                <a:reflection blurRad="6350" stA="53000" endPos="45500" dir="5400000" sy="-100000" algn="bl" rotWithShape="0"/>
              </a:effectLst>
              <a:uLnTx/>
              <a:uFillTx/>
              <a:latin typeface="Arial"/>
              <a:ea typeface="微软雅黑"/>
              <a:cs typeface="+mn-ea"/>
              <a:sym typeface="+mn-lt"/>
            </a:endParaRPr>
          </a:p>
        </p:txBody>
      </p:sp>
      <p:sp>
        <p:nvSpPr>
          <p:cNvPr id="4" name="矩形 3"/>
          <p:cNvSpPr/>
          <p:nvPr/>
        </p:nvSpPr>
        <p:spPr>
          <a:xfrm>
            <a:off x="3138868" y="3870562"/>
            <a:ext cx="5971414"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4472C4"/>
              </a:solidFill>
              <a:effectLst/>
              <a:uLnTx/>
              <a:uFillTx/>
              <a:latin typeface="Arial"/>
              <a:ea typeface="微软雅黑"/>
              <a:cs typeface="+mn-ea"/>
              <a:sym typeface="+mn-lt"/>
            </a:endParaRPr>
          </a:p>
        </p:txBody>
      </p:sp>
      <p:sp>
        <p:nvSpPr>
          <p:cNvPr id="16" name="矩形 15"/>
          <p:cNvSpPr/>
          <p:nvPr/>
        </p:nvSpPr>
        <p:spPr>
          <a:xfrm>
            <a:off x="0" y="3037758"/>
            <a:ext cx="1360868" cy="762000"/>
          </a:xfrm>
          <a:prstGeom prst="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28" name="L 形 27"/>
          <p:cNvSpPr/>
          <p:nvPr/>
        </p:nvSpPr>
        <p:spPr>
          <a:xfrm rot="10800000">
            <a:off x="8576047" y="1603284"/>
            <a:ext cx="876300" cy="599679"/>
          </a:xfrm>
          <a:prstGeom prst="corner">
            <a:avLst>
              <a:gd name="adj1" fmla="val 27234"/>
              <a:gd name="adj2" fmla="val 2935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43" name="L 形 42"/>
          <p:cNvSpPr/>
          <p:nvPr/>
        </p:nvSpPr>
        <p:spPr>
          <a:xfrm>
            <a:off x="2525653" y="4448796"/>
            <a:ext cx="876300" cy="599679"/>
          </a:xfrm>
          <a:prstGeom prst="corner">
            <a:avLst>
              <a:gd name="adj1" fmla="val 24105"/>
              <a:gd name="adj2" fmla="val 27186"/>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Tree>
    <p:extLst>
      <p:ext uri="{BB962C8B-B14F-4D97-AF65-F5344CB8AC3E}">
        <p14:creationId xmlns:p14="http://schemas.microsoft.com/office/powerpoint/2010/main" val="11972883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500"/>
                                        <p:tgtEl>
                                          <p:spTgt spid="10"/>
                                        </p:tgtEl>
                                      </p:cBhvr>
                                    </p:animEffect>
                                  </p:childTnLst>
                                </p:cTn>
                              </p:par>
                              <p:par>
                                <p:cTn id="8" presetID="18" presetClass="entr" presetSubtype="12"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strips(downLeft)">
                                      <p:cBhvr>
                                        <p:cTn id="10" dur="500"/>
                                        <p:tgtEl>
                                          <p:spTgt spid="12"/>
                                        </p:tgtEl>
                                      </p:cBhvr>
                                    </p:animEffect>
                                  </p:childTnLst>
                                </p:cTn>
                              </p:par>
                              <p:par>
                                <p:cTn id="11" presetID="18" presetClass="entr" presetSubtype="12"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strips(downLeft)">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additive="base">
                                        <p:cTn id="18" dur="500" fill="hold"/>
                                        <p:tgtEl>
                                          <p:spTgt spid="16"/>
                                        </p:tgtEl>
                                        <p:attrNameLst>
                                          <p:attrName>ppt_x</p:attrName>
                                        </p:attrNameLst>
                                      </p:cBhvr>
                                      <p:tavLst>
                                        <p:tav tm="0">
                                          <p:val>
                                            <p:strVal val="0-#ppt_w/2"/>
                                          </p:val>
                                        </p:tav>
                                        <p:tav tm="100000">
                                          <p:val>
                                            <p:strVal val="#ppt_x"/>
                                          </p:val>
                                        </p:tav>
                                      </p:tavLst>
                                    </p:anim>
                                    <p:anim calcmode="lin" valueType="num">
                                      <p:cBhvr additive="base">
                                        <p:cTn id="19" dur="500" fill="hold"/>
                                        <p:tgtEl>
                                          <p:spTgt spid="16"/>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 calcmode="lin" valueType="num">
                                      <p:cBhvr additive="base">
                                        <p:cTn id="22" dur="500" fill="hold"/>
                                        <p:tgtEl>
                                          <p:spTgt spid="27"/>
                                        </p:tgtEl>
                                        <p:attrNameLst>
                                          <p:attrName>ppt_x</p:attrName>
                                        </p:attrNameLst>
                                      </p:cBhvr>
                                      <p:tavLst>
                                        <p:tav tm="0">
                                          <p:val>
                                            <p:strVal val="0-#ppt_w/2"/>
                                          </p:val>
                                        </p:tav>
                                        <p:tav tm="100000">
                                          <p:val>
                                            <p:strVal val="#ppt_x"/>
                                          </p:val>
                                        </p:tav>
                                      </p:tavLst>
                                    </p:anim>
                                    <p:anim calcmode="lin" valueType="num">
                                      <p:cBhvr additive="base">
                                        <p:cTn id="23"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Effect transition="in" filter="fade">
                                      <p:cBhvr>
                                        <p:cTn id="28" dur="500"/>
                                        <p:tgtEl>
                                          <p:spTgt spid="3">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0"/>
                                        </p:tgtEl>
                                        <p:attrNameLst>
                                          <p:attrName>style.visibility</p:attrName>
                                        </p:attrNameLst>
                                      </p:cBhvr>
                                      <p:to>
                                        <p:strVal val="visible"/>
                                      </p:to>
                                    </p:set>
                                    <p:animEffect transition="in" filter="fade">
                                      <p:cBhvr>
                                        <p:cTn id="34" dur="500"/>
                                        <p:tgtEl>
                                          <p:spTgt spid="5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8"/>
                                        </p:tgtEl>
                                        <p:attrNameLst>
                                          <p:attrName>style.visibility</p:attrName>
                                        </p:attrNameLst>
                                      </p:cBhvr>
                                      <p:to>
                                        <p:strVal val="visible"/>
                                      </p:to>
                                    </p:set>
                                    <p:animEffect transition="in" filter="fade">
                                      <p:cBhvr>
                                        <p:cTn id="37" dur="500"/>
                                        <p:tgtEl>
                                          <p:spTgt spid="6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9"/>
                                        </p:tgtEl>
                                        <p:attrNameLst>
                                          <p:attrName>style.visibility</p:attrName>
                                        </p:attrNameLst>
                                      </p:cBhvr>
                                      <p:to>
                                        <p:strVal val="visible"/>
                                      </p:to>
                                    </p:set>
                                    <p:animEffect transition="in" filter="fade">
                                      <p:cBhvr>
                                        <p:cTn id="40" dur="500"/>
                                        <p:tgtEl>
                                          <p:spTgt spid="69"/>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Effect transition="in" filter="fade">
                                      <p:cBhvr>
                                        <p:cTn id="43" dur="500"/>
                                        <p:tgtEl>
                                          <p:spTgt spid="7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500"/>
                                        <p:tgtEl>
                                          <p:spTgt spid="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fade">
                                      <p:cBhvr>
                                        <p:cTn id="52" dur="500"/>
                                        <p:tgtEl>
                                          <p:spTgt spid="2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12" grpId="0" animBg="1"/>
      <p:bldP spid="10" grpId="0" animBg="1"/>
      <p:bldP spid="3" grpId="0" build="p"/>
      <p:bldP spid="49" grpId="0"/>
      <p:bldP spid="50" grpId="0"/>
      <p:bldP spid="68" grpId="0"/>
      <p:bldP spid="69" grpId="0"/>
      <p:bldP spid="70" grpId="0"/>
      <p:bldP spid="13" grpId="0"/>
      <p:bldP spid="4" grpId="0" animBg="1"/>
      <p:bldP spid="16" grpId="0" animBg="1"/>
      <p:bldP spid="28" grpId="0" animBg="1"/>
      <p:bldP spid="4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2" name="矩形 1"/>
          <p:cNvSpPr/>
          <p:nvPr/>
        </p:nvSpPr>
        <p:spPr>
          <a:xfrm>
            <a:off x="1031878" y="1749930"/>
            <a:ext cx="7904728" cy="1338828"/>
          </a:xfrm>
          <a:prstGeom prst="rect">
            <a:avLst/>
          </a:prstGeom>
        </p:spPr>
        <p:txBody>
          <a:bodyPr wrap="none">
            <a:spAutoFit/>
          </a:bodyPr>
          <a:lstStyle/>
          <a:p>
            <a:pPr>
              <a:lnSpc>
                <a:spcPct val="150000"/>
              </a:lnSpc>
            </a:pPr>
            <a:r>
              <a:rPr kumimoji="1" lang="en-US" altLang="zh-CN" b="1" dirty="0" smtClean="0">
                <a:solidFill>
                  <a:srgbClr val="4472C4"/>
                </a:solidFill>
              </a:rPr>
              <a:t>telnet</a:t>
            </a:r>
            <a:r>
              <a:rPr kumimoji="1" lang="zh-CN" altLang="en-US" b="1" dirty="0">
                <a:solidFill>
                  <a:srgbClr val="4472C4"/>
                </a:solidFill>
              </a:rPr>
              <a:t> </a:t>
            </a:r>
            <a:r>
              <a:rPr kumimoji="1" lang="zh-CN" altLang="en-US" b="1" dirty="0" smtClean="0">
                <a:solidFill>
                  <a:srgbClr val="4472C4"/>
                </a:solidFill>
              </a:rPr>
              <a:t> 域名或</a:t>
            </a:r>
            <a:r>
              <a:rPr kumimoji="1" lang="en-US" altLang="zh-CN" b="1" dirty="0" err="1" smtClean="0">
                <a:solidFill>
                  <a:srgbClr val="4472C4"/>
                </a:solidFill>
              </a:rPr>
              <a:t>ip</a:t>
            </a:r>
            <a:r>
              <a:rPr kumimoji="1" lang="en-US" altLang="zh-CN" b="1" dirty="0" smtClean="0">
                <a:solidFill>
                  <a:srgbClr val="4472C4"/>
                </a:solidFill>
              </a:rPr>
              <a:t>  </a:t>
            </a:r>
            <a:r>
              <a:rPr kumimoji="1" lang="zh-CN" altLang="en-US" b="1" dirty="0" smtClean="0">
                <a:solidFill>
                  <a:srgbClr val="4472C4"/>
                </a:solidFill>
              </a:rPr>
              <a:t>端口（</a:t>
            </a:r>
            <a:r>
              <a:rPr kumimoji="1" lang="en-US" altLang="zh-CN" b="1" dirty="0" smtClean="0">
                <a:solidFill>
                  <a:srgbClr val="4472C4"/>
                </a:solidFill>
              </a:rPr>
              <a:t>telnet </a:t>
            </a:r>
            <a:r>
              <a:rPr kumimoji="1" lang="zh-CN" altLang="en-US" b="1" dirty="0">
                <a:solidFill>
                  <a:srgbClr val="4472C4"/>
                </a:solidFill>
              </a:rPr>
              <a:t>服务器的</a:t>
            </a:r>
            <a:r>
              <a:rPr kumimoji="1" lang="en-US" altLang="zh-CN" b="1" dirty="0">
                <a:solidFill>
                  <a:srgbClr val="4472C4"/>
                </a:solidFill>
              </a:rPr>
              <a:t>22</a:t>
            </a:r>
            <a:r>
              <a:rPr kumimoji="1" lang="zh-CN" altLang="en-US" b="1" dirty="0">
                <a:solidFill>
                  <a:srgbClr val="4472C4"/>
                </a:solidFill>
              </a:rPr>
              <a:t>端口，或者其他指定的</a:t>
            </a:r>
            <a:r>
              <a:rPr kumimoji="1" lang="en-US" altLang="zh-CN" b="1" dirty="0" err="1">
                <a:solidFill>
                  <a:srgbClr val="4472C4"/>
                </a:solidFill>
              </a:rPr>
              <a:t>ssh</a:t>
            </a:r>
            <a:r>
              <a:rPr kumimoji="1" lang="zh-CN" altLang="en-US" b="1" dirty="0" smtClean="0">
                <a:solidFill>
                  <a:srgbClr val="4472C4"/>
                </a:solidFill>
              </a:rPr>
              <a:t>端口）</a:t>
            </a:r>
            <a:endParaRPr kumimoji="1" lang="en-US" altLang="zh-CN" b="1" dirty="0" smtClean="0">
              <a:solidFill>
                <a:srgbClr val="4472C4"/>
              </a:solidFill>
            </a:endParaRPr>
          </a:p>
          <a:p>
            <a:pPr>
              <a:lnSpc>
                <a:spcPct val="150000"/>
              </a:lnSpc>
            </a:pPr>
            <a:r>
              <a:rPr kumimoji="1" lang="zh-CN" altLang="en-US" b="1" dirty="0" smtClean="0">
                <a:solidFill>
                  <a:srgbClr val="4472C4"/>
                </a:solidFill>
              </a:rPr>
              <a:t>显示</a:t>
            </a:r>
            <a:r>
              <a:rPr kumimoji="1" lang="en-US" altLang="zh-CN" b="1" dirty="0" smtClean="0">
                <a:solidFill>
                  <a:srgbClr val="4472C4"/>
                </a:solidFill>
              </a:rPr>
              <a:t>connected to </a:t>
            </a:r>
            <a:r>
              <a:rPr kumimoji="1" lang="zh-CN" altLang="en-US" b="1" dirty="0" smtClean="0">
                <a:solidFill>
                  <a:srgbClr val="4472C4"/>
                </a:solidFill>
              </a:rPr>
              <a:t>域名或</a:t>
            </a:r>
            <a:r>
              <a:rPr kumimoji="1" lang="en-US" altLang="zh-CN" b="1" dirty="0" err="1" smtClean="0">
                <a:solidFill>
                  <a:srgbClr val="4472C4"/>
                </a:solidFill>
              </a:rPr>
              <a:t>ip</a:t>
            </a:r>
            <a:r>
              <a:rPr kumimoji="1" lang="zh-CN" altLang="en-US" b="1" dirty="0" smtClean="0">
                <a:solidFill>
                  <a:srgbClr val="4472C4"/>
                </a:solidFill>
              </a:rPr>
              <a:t>，表示测试的端口是通的</a:t>
            </a:r>
            <a:endParaRPr kumimoji="1" lang="en-US" altLang="zh-CN" b="1" dirty="0" smtClean="0">
              <a:solidFill>
                <a:srgbClr val="4472C4"/>
              </a:solidFill>
            </a:endParaRPr>
          </a:p>
          <a:p>
            <a:pPr>
              <a:lnSpc>
                <a:spcPct val="150000"/>
              </a:lnSpc>
            </a:pPr>
            <a:r>
              <a:rPr kumimoji="1" lang="zh-CN" altLang="en-US" b="1" dirty="0" smtClean="0">
                <a:solidFill>
                  <a:srgbClr val="4472C4"/>
                </a:solidFill>
              </a:rPr>
              <a:t>显示在端口</a:t>
            </a:r>
            <a:r>
              <a:rPr kumimoji="1" lang="en-US" altLang="zh-CN" b="1" dirty="0" smtClean="0">
                <a:solidFill>
                  <a:srgbClr val="4472C4"/>
                </a:solidFill>
              </a:rPr>
              <a:t>22</a:t>
            </a:r>
            <a:r>
              <a:rPr kumimoji="1" lang="zh-CN" altLang="en-US" b="1" dirty="0" smtClean="0">
                <a:solidFill>
                  <a:srgbClr val="4472C4"/>
                </a:solidFill>
              </a:rPr>
              <a:t>：连接失败，表示端口</a:t>
            </a:r>
            <a:r>
              <a:rPr kumimoji="1" lang="en-US" altLang="zh-CN" b="1" dirty="0" smtClean="0">
                <a:solidFill>
                  <a:srgbClr val="4472C4"/>
                </a:solidFill>
              </a:rPr>
              <a:t>22</a:t>
            </a:r>
            <a:r>
              <a:rPr kumimoji="1" lang="zh-CN" altLang="en-US" b="1" dirty="0" smtClean="0">
                <a:solidFill>
                  <a:srgbClr val="4472C4"/>
                </a:solidFill>
              </a:rPr>
              <a:t>不通</a:t>
            </a:r>
            <a:endParaRPr kumimoji="1" lang="zh-CN" altLang="en-US" b="1" dirty="0">
              <a:solidFill>
                <a:srgbClr val="4472C4"/>
              </a:solidFill>
            </a:endParaRP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2148" y="4095223"/>
            <a:ext cx="3772094" cy="1092256"/>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6688" y="4095224"/>
            <a:ext cx="3678129" cy="1092256"/>
          </a:xfrm>
          <a:prstGeom prst="rect">
            <a:avLst/>
          </a:prstGeom>
        </p:spPr>
      </p:pic>
    </p:spTree>
    <p:extLst>
      <p:ext uri="{BB962C8B-B14F-4D97-AF65-F5344CB8AC3E}">
        <p14:creationId xmlns:p14="http://schemas.microsoft.com/office/powerpoint/2010/main" val="151235149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1"/>
          <p:cNvSpPr txBox="1"/>
          <p:nvPr/>
        </p:nvSpPr>
        <p:spPr>
          <a:xfrm>
            <a:off x="620295" y="677974"/>
            <a:ext cx="3426858" cy="523220"/>
          </a:xfrm>
          <a:prstGeom prst="rect">
            <a:avLst/>
          </a:prstGeom>
          <a:noFill/>
        </p:spPr>
        <p:txBody>
          <a:bodyPr wrap="square" rtlCol="0">
            <a:spAutoFit/>
          </a:bodyPr>
          <a:lstStyle/>
          <a:p>
            <a:pPr algn="ctr"/>
            <a:r>
              <a:rPr lang="zh-CN" altLang="en-US" sz="2800" b="1" dirty="0">
                <a:solidFill>
                  <a:schemeClr val="accent1"/>
                </a:solidFill>
                <a:effectLst>
                  <a:outerShdw blurRad="254000" dist="101600" dir="5400000" algn="ctr" rotWithShape="0">
                    <a:srgbClr val="000000">
                      <a:alpha val="15000"/>
                    </a:srgbClr>
                  </a:outerShdw>
                  <a:reflection blurRad="6350" stA="22000" endPos="58000" dir="5400000" sy="-100000" algn="bl" rotWithShape="0"/>
                </a:effectLst>
                <a:cs typeface="+mn-ea"/>
                <a:sym typeface="+mn-lt"/>
              </a:rPr>
              <a:t>登录服务器问题</a:t>
            </a:r>
          </a:p>
        </p:txBody>
      </p:sp>
      <p:sp>
        <p:nvSpPr>
          <p:cNvPr id="8" name="TextBox 21"/>
          <p:cNvSpPr txBox="1"/>
          <p:nvPr/>
        </p:nvSpPr>
        <p:spPr>
          <a:xfrm>
            <a:off x="765301" y="1177026"/>
            <a:ext cx="4710988" cy="400110"/>
          </a:xfrm>
          <a:prstGeom prst="rect">
            <a:avLst/>
          </a:prstGeom>
          <a:noFill/>
        </p:spPr>
        <p:txBody>
          <a:bodyPr wrap="square" rtlCol="0">
            <a:spAutoFit/>
          </a:bodyPr>
          <a:lstStyle/>
          <a:p>
            <a:pPr algn="ctr"/>
            <a:r>
              <a:rPr lang="en-US" altLang="zh-CN" sz="2000" b="1" dirty="0">
                <a:solidFill>
                  <a:schemeClr val="accent1">
                    <a:alpha val="40000"/>
                  </a:schemeClr>
                </a:solidFill>
                <a:effectLst>
                  <a:outerShdw blurRad="254000" dist="101600" dir="5400000" algn="ctr" rotWithShape="0">
                    <a:srgbClr val="000000">
                      <a:alpha val="15000"/>
                    </a:srgbClr>
                  </a:outerShdw>
                </a:effectLst>
                <a:cs typeface="+mn-ea"/>
                <a:sym typeface="+mn-lt"/>
              </a:rPr>
              <a:t>Problems logging into the system</a:t>
            </a:r>
          </a:p>
        </p:txBody>
      </p:sp>
      <p:sp>
        <p:nvSpPr>
          <p:cNvPr id="9" name="矩形 8"/>
          <p:cNvSpPr/>
          <p:nvPr/>
        </p:nvSpPr>
        <p:spPr>
          <a:xfrm>
            <a:off x="814472" y="708656"/>
            <a:ext cx="82860" cy="7239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cs typeface="+mn-ea"/>
              <a:sym typeface="+mn-lt"/>
            </a:endParaRPr>
          </a:p>
        </p:txBody>
      </p:sp>
      <p:sp>
        <p:nvSpPr>
          <p:cNvPr id="16" name="矩形 15"/>
          <p:cNvSpPr/>
          <p:nvPr/>
        </p:nvSpPr>
        <p:spPr>
          <a:xfrm>
            <a:off x="986492" y="1700246"/>
            <a:ext cx="10390569" cy="1335622"/>
          </a:xfrm>
          <a:prstGeom prst="rect">
            <a:avLst/>
          </a:prstGeom>
        </p:spPr>
        <p:txBody>
          <a:bodyPr wrap="square">
            <a:spAutoFit/>
          </a:bodyPr>
          <a:lstStyle/>
          <a:p>
            <a:pPr>
              <a:lnSpc>
                <a:spcPct val="150000"/>
              </a:lnSpc>
            </a:pPr>
            <a:r>
              <a:rPr lang="en-US" altLang="zh-CN" sz="2000" b="1" dirty="0">
                <a:solidFill>
                  <a:srgbClr val="4472C4"/>
                </a:solidFill>
              </a:rPr>
              <a:t>3</a:t>
            </a:r>
            <a:r>
              <a:rPr lang="zh-CN" altLang="en-US" sz="2000" b="1" dirty="0" smtClean="0">
                <a:solidFill>
                  <a:srgbClr val="4472C4"/>
                </a:solidFill>
              </a:rPr>
              <a:t>、</a:t>
            </a:r>
            <a:r>
              <a:rPr kumimoji="1" lang="zh-CN" altLang="en-US" b="1" dirty="0">
                <a:solidFill>
                  <a:srgbClr val="4472C4"/>
                </a:solidFill>
              </a:rPr>
              <a:t>登陆服务器（</a:t>
            </a:r>
            <a:r>
              <a:rPr kumimoji="1" lang="en-US" altLang="zh-CN" b="1" dirty="0">
                <a:solidFill>
                  <a:srgbClr val="4472C4"/>
                </a:solidFill>
              </a:rPr>
              <a:t>windows</a:t>
            </a:r>
            <a:r>
              <a:rPr kumimoji="1" lang="zh-CN" altLang="en-US" b="1" dirty="0">
                <a:solidFill>
                  <a:srgbClr val="4472C4"/>
                </a:solidFill>
              </a:rPr>
              <a:t>的</a:t>
            </a:r>
            <a:r>
              <a:rPr kumimoji="1" lang="en-US" altLang="zh-CN" b="1" dirty="0" err="1">
                <a:solidFill>
                  <a:srgbClr val="4472C4"/>
                </a:solidFill>
              </a:rPr>
              <a:t>cmd</a:t>
            </a:r>
            <a:r>
              <a:rPr kumimoji="1" lang="zh-CN" altLang="en-US" b="1" dirty="0">
                <a:solidFill>
                  <a:srgbClr val="4472C4"/>
                </a:solidFill>
              </a:rPr>
              <a:t>终端</a:t>
            </a:r>
            <a:r>
              <a:rPr kumimoji="1" lang="zh-CN" altLang="en-US" b="1" dirty="0" smtClean="0">
                <a:solidFill>
                  <a:srgbClr val="4472C4"/>
                </a:solidFill>
              </a:rPr>
              <a:t>）</a:t>
            </a:r>
            <a:endParaRPr kumimoji="1" lang="en-US" altLang="zh-CN" b="1" dirty="0" smtClean="0">
              <a:solidFill>
                <a:srgbClr val="4472C4"/>
              </a:solidFill>
            </a:endParaRPr>
          </a:p>
          <a:p>
            <a:pPr>
              <a:lnSpc>
                <a:spcPct val="150000"/>
              </a:lnSpc>
            </a:pPr>
            <a:r>
              <a:rPr kumimoji="1" lang="zh-CN" altLang="en-US" b="1" dirty="0">
                <a:solidFill>
                  <a:srgbClr val="4472C4"/>
                </a:solidFill>
              </a:rPr>
              <a:t>快捷键 </a:t>
            </a:r>
            <a:r>
              <a:rPr kumimoji="1" lang="en-US" altLang="zh-CN" b="1" dirty="0">
                <a:solidFill>
                  <a:srgbClr val="4472C4"/>
                </a:solidFill>
              </a:rPr>
              <a:t>Win + r </a:t>
            </a:r>
            <a:r>
              <a:rPr kumimoji="1" lang="zh-CN" altLang="en-US" b="1" dirty="0">
                <a:solidFill>
                  <a:srgbClr val="4472C4"/>
                </a:solidFill>
              </a:rPr>
              <a:t>在跳出来的运行界面输入</a:t>
            </a:r>
            <a:r>
              <a:rPr kumimoji="1" lang="zh-CN" altLang="en-US" b="1" dirty="0" smtClean="0">
                <a:solidFill>
                  <a:srgbClr val="4472C4"/>
                </a:solidFill>
              </a:rPr>
              <a:t>：</a:t>
            </a:r>
            <a:r>
              <a:rPr kumimoji="1" lang="en-US" altLang="zh-CN" b="1" dirty="0" err="1" smtClean="0">
                <a:solidFill>
                  <a:srgbClr val="4472C4"/>
                </a:solidFill>
              </a:rPr>
              <a:t>ssh</a:t>
            </a:r>
            <a:r>
              <a:rPr kumimoji="1" lang="en-US" altLang="zh-CN" b="1" dirty="0" smtClean="0">
                <a:solidFill>
                  <a:srgbClr val="4472C4"/>
                </a:solidFill>
              </a:rPr>
              <a:t> </a:t>
            </a:r>
            <a:r>
              <a:rPr kumimoji="1" lang="zh-CN" altLang="en-US" b="1" dirty="0" smtClean="0">
                <a:solidFill>
                  <a:srgbClr val="4472C4"/>
                </a:solidFill>
              </a:rPr>
              <a:t>用户名</a:t>
            </a:r>
            <a:r>
              <a:rPr kumimoji="1" lang="en-US" altLang="zh-CN" b="1" dirty="0" smtClean="0">
                <a:solidFill>
                  <a:srgbClr val="4472C4"/>
                </a:solidFill>
              </a:rPr>
              <a:t>@</a:t>
            </a:r>
            <a:r>
              <a:rPr kumimoji="1" lang="zh-CN" altLang="en-US" b="1" dirty="0" smtClean="0">
                <a:solidFill>
                  <a:srgbClr val="4472C4"/>
                </a:solidFill>
              </a:rPr>
              <a:t>服务器</a:t>
            </a:r>
            <a:r>
              <a:rPr kumimoji="1" lang="en-US" altLang="zh-CN" b="1" dirty="0" err="1" smtClean="0">
                <a:solidFill>
                  <a:srgbClr val="4472C4"/>
                </a:solidFill>
              </a:rPr>
              <a:t>ip</a:t>
            </a:r>
            <a:r>
              <a:rPr kumimoji="1" lang="zh-CN" altLang="en-US" b="1" dirty="0" smtClean="0">
                <a:solidFill>
                  <a:srgbClr val="4472C4"/>
                </a:solidFill>
              </a:rPr>
              <a:t>（此时默认的端口是</a:t>
            </a:r>
            <a:r>
              <a:rPr kumimoji="1" lang="en-US" altLang="zh-CN" b="1" dirty="0" smtClean="0">
                <a:solidFill>
                  <a:srgbClr val="4472C4"/>
                </a:solidFill>
              </a:rPr>
              <a:t>22</a:t>
            </a:r>
            <a:r>
              <a:rPr kumimoji="1" lang="zh-CN" altLang="en-US" b="1" dirty="0" smtClean="0">
                <a:solidFill>
                  <a:srgbClr val="4472C4"/>
                </a:solidFill>
              </a:rPr>
              <a:t>）</a:t>
            </a:r>
            <a:endParaRPr kumimoji="1" lang="en-US" altLang="zh-CN" b="1" dirty="0" smtClean="0">
              <a:solidFill>
                <a:srgbClr val="4472C4"/>
              </a:solidFill>
            </a:endParaRPr>
          </a:p>
          <a:p>
            <a:pPr>
              <a:lnSpc>
                <a:spcPct val="150000"/>
              </a:lnSpc>
            </a:pPr>
            <a:r>
              <a:rPr kumimoji="1" lang="zh-CN" altLang="en-US" b="1" dirty="0" smtClean="0">
                <a:solidFill>
                  <a:srgbClr val="4472C4"/>
                </a:solidFill>
              </a:rPr>
              <a:t>当端口不是</a:t>
            </a:r>
            <a:r>
              <a:rPr kumimoji="1" lang="en-US" altLang="zh-CN" b="1" dirty="0" smtClean="0">
                <a:solidFill>
                  <a:srgbClr val="4472C4"/>
                </a:solidFill>
              </a:rPr>
              <a:t>22</a:t>
            </a:r>
            <a:r>
              <a:rPr kumimoji="1" lang="zh-CN" altLang="en-US" b="1" dirty="0" smtClean="0">
                <a:solidFill>
                  <a:srgbClr val="4472C4"/>
                </a:solidFill>
              </a:rPr>
              <a:t>时，加</a:t>
            </a:r>
            <a:r>
              <a:rPr kumimoji="1" lang="en-US" altLang="zh-CN" b="1" dirty="0" smtClean="0">
                <a:solidFill>
                  <a:srgbClr val="4472C4"/>
                </a:solidFill>
              </a:rPr>
              <a:t>-p</a:t>
            </a:r>
            <a:r>
              <a:rPr kumimoji="1" lang="zh-CN" altLang="en-US" b="1" dirty="0" smtClean="0">
                <a:solidFill>
                  <a:srgbClr val="4472C4"/>
                </a:solidFill>
              </a:rPr>
              <a:t>指定端口，然后回车提示输入密码，密码是隐藏不显示的输入</a:t>
            </a:r>
            <a:endParaRPr kumimoji="1" lang="en-US" altLang="zh-CN" b="1" dirty="0" smtClean="0">
              <a:solidFill>
                <a:srgbClr val="4472C4"/>
              </a:solidFill>
            </a:endParaRPr>
          </a:p>
        </p:txBody>
      </p:sp>
    </p:spTree>
    <p:extLst>
      <p:ext uri="{BB962C8B-B14F-4D97-AF65-F5344CB8AC3E}">
        <p14:creationId xmlns:p14="http://schemas.microsoft.com/office/powerpoint/2010/main" val="153013381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61022192725"/>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r5rux2bq">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5rux2bq">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8680</TotalTime>
  <Words>3604</Words>
  <Application>Microsoft Office PowerPoint</Application>
  <PresentationFormat>宽屏</PresentationFormat>
  <Paragraphs>522</Paragraphs>
  <Slides>77</Slides>
  <Notes>21</Notes>
  <HiddenSlides>0</HiddenSlides>
  <MMClips>0</MMClips>
  <ScaleCrop>false</ScaleCrop>
  <HeadingPairs>
    <vt:vector size="8" baseType="variant">
      <vt:variant>
        <vt:lpstr>已用的字体</vt:lpstr>
      </vt:variant>
      <vt:variant>
        <vt:i4>5</vt:i4>
      </vt:variant>
      <vt:variant>
        <vt:lpstr>主题</vt:lpstr>
      </vt:variant>
      <vt:variant>
        <vt:i4>2</vt:i4>
      </vt:variant>
      <vt:variant>
        <vt:lpstr>嵌入 OLE 服务器</vt:lpstr>
      </vt:variant>
      <vt:variant>
        <vt:i4>1</vt:i4>
      </vt:variant>
      <vt:variant>
        <vt:lpstr>幻灯片标题</vt:lpstr>
      </vt:variant>
      <vt:variant>
        <vt:i4>77</vt:i4>
      </vt:variant>
    </vt:vector>
  </HeadingPairs>
  <TitlesOfParts>
    <vt:vector size="85" baseType="lpstr">
      <vt:lpstr>等线</vt:lpstr>
      <vt:lpstr>汉仪旗黑-55简</vt:lpstr>
      <vt:lpstr>微软雅黑</vt:lpstr>
      <vt:lpstr>Arial</vt:lpstr>
      <vt:lpstr>Wingdings</vt:lpstr>
      <vt:lpstr>第一PPT，www.1ppt.com</vt:lpstr>
      <vt:lpstr>自定义设计方案</vt:lpstr>
      <vt:lpstr>包装程序外壳对象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第一PPT</Manager>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工作汇报</dc:title>
  <dc:creator>第一PPT</dc:creator>
  <cp:keywords>www.1ppt.com</cp:keywords>
  <dc:description>www.1ppt.com</dc:description>
  <cp:lastModifiedBy>Baude Li (李井良)</cp:lastModifiedBy>
  <cp:revision>165</cp:revision>
  <dcterms:created xsi:type="dcterms:W3CDTF">2021-09-12T08:31:00Z</dcterms:created>
  <dcterms:modified xsi:type="dcterms:W3CDTF">2024-03-22T10:30:47Z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99DC8EA618314B38AA599A9C15C3948F_12</vt:lpwstr>
  </property>
  <property fmtid="{D5CDD505-2E9C-101B-9397-08002B2CF9AE}" pid="3" name="KSOProductBuildVer">
    <vt:lpwstr>2052-12.1.0.15120</vt:lpwstr>
  </property>
</Properties>
</file>